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27"/>
  </p:handoutMasterIdLst>
  <p:sldIdLst>
    <p:sldId id="259" r:id="rId3"/>
    <p:sldId id="271" r:id="rId5"/>
    <p:sldId id="260" r:id="rId6"/>
    <p:sldId id="292" r:id="rId7"/>
    <p:sldId id="279" r:id="rId8"/>
    <p:sldId id="263" r:id="rId9"/>
    <p:sldId id="261" r:id="rId10"/>
    <p:sldId id="274" r:id="rId11"/>
    <p:sldId id="280" r:id="rId12"/>
    <p:sldId id="289" r:id="rId13"/>
    <p:sldId id="290" r:id="rId14"/>
    <p:sldId id="284" r:id="rId15"/>
    <p:sldId id="281" r:id="rId16"/>
    <p:sldId id="288" r:id="rId17"/>
    <p:sldId id="282" r:id="rId18"/>
    <p:sldId id="295" r:id="rId19"/>
    <p:sldId id="283" r:id="rId20"/>
    <p:sldId id="273" r:id="rId21"/>
    <p:sldId id="277" r:id="rId22"/>
    <p:sldId id="293" r:id="rId23"/>
    <p:sldId id="262" r:id="rId24"/>
    <p:sldId id="294" r:id="rId25"/>
    <p:sldId id="267" r:id="rId26"/>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035F7B-CA2D-4024-9A88-AEEEFCF17F1D}" type="datetime1">
              <a:rPr lang="de-DE" smtClean="0"/>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965157-EEAD-40DC-8AB6-CC311DA311E9}" type="slidenum">
              <a:rPr lang="de-DE" smtClean="0"/>
            </a:fld>
            <a:endParaRPr 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F8148-F7B4-4FD1-88FC-76DB951C5901}" type="datetime1">
              <a:rPr lang="de-DE" smtClean="0"/>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026D1-C54B-4AAA-9D84-B16FD1C01607}" type="slidenum">
              <a:rPr lang="de-DE" noProof="0" smtClean="0"/>
            </a:fld>
            <a:endParaRPr lang="de-DE"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 Hello and welcome to our presentation of our group project with the topic Plants vs. CO2</a:t>
            </a:r>
            <a:endParaRPr lang="en-US" dirty="0">
              <a:cs typeface="Calibri" panose="020F0502020204030204"/>
            </a:endParaRPr>
          </a:p>
          <a:p>
            <a:r>
              <a:rPr lang="en-US" dirty="0">
                <a:cs typeface="Calibri" panose="020F0502020204030204"/>
              </a:rPr>
              <a:t>- with the main question ...</a:t>
            </a:r>
            <a:endParaRPr lang="en-US" dirty="0">
              <a:cs typeface="Calibri" panose="020F0502020204030204"/>
            </a:endParaRPr>
          </a:p>
          <a:p>
            <a:r>
              <a:rPr lang="en-US" dirty="0">
                <a:cs typeface="Calibri" panose="020F0502020204030204"/>
              </a:rPr>
              <a:t>(- We know It's the third presentation today but we hope that we can guide you through it well)</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 now we have all the required data ready and </a:t>
            </a:r>
            <a:r>
              <a:rPr lang="en-US">
                <a:cs typeface="Calibri" panose="020F0502020204030204"/>
              </a:rPr>
              <a:t>can get into the QGIS model</a:t>
            </a:r>
            <a:endParaRPr lang="en-US">
              <a:cs typeface="Calibri" panose="020F0502020204030204"/>
            </a:endParaRPr>
          </a:p>
          <a:p>
            <a:r>
              <a:rPr lang="en-US">
                <a:cs typeface="Calibri" panose="020F0502020204030204"/>
              </a:rPr>
              <a:t>- First we define the inputs raster, vector and </a:t>
            </a:r>
            <a:r>
              <a:rPr lang="en-US" err="1">
                <a:cs typeface="Calibri" panose="020F0502020204030204"/>
              </a:rPr>
              <a:t>crs</a:t>
            </a:r>
            <a:endParaRPr lang="en-US">
              <a:cs typeface="Calibri" panose="020F0502020204030204"/>
            </a:endParaRPr>
          </a:p>
          <a:p>
            <a:r>
              <a:rPr lang="en-US">
                <a:cs typeface="Calibri" panose="020F0502020204030204"/>
              </a:rPr>
              <a:t>- And clip the </a:t>
            </a:r>
            <a:r>
              <a:rPr lang="en-US" err="1">
                <a:cs typeface="Calibri" panose="020F0502020204030204"/>
              </a:rPr>
              <a:t>rasters</a:t>
            </a:r>
            <a:r>
              <a:rPr lang="en-US">
                <a:cs typeface="Calibri" panose="020F0502020204030204"/>
              </a:rPr>
              <a:t> in a preprocessing step to minimize the data size and therefore calculation speed</a:t>
            </a:r>
            <a:endParaRPr lang="en-US">
              <a:cs typeface="Calibri" panose="020F0502020204030204"/>
            </a:endParaRPr>
          </a:p>
          <a:p>
            <a:r>
              <a:rPr lang="en-US">
                <a:cs typeface="Calibri" panose="020F0502020204030204"/>
              </a:rPr>
              <a:t>- In the next step, you would want to calculate the NDVI -&gt; </a:t>
            </a:r>
            <a:r>
              <a:rPr lang="en-US" err="1">
                <a:cs typeface="Calibri" panose="020F0502020204030204"/>
              </a:rPr>
              <a:t>nP</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 Best tool for that calculation: Raster Calculator (obviously)</a:t>
            </a:r>
            <a:endParaRPr lang="en-US"/>
          </a:p>
          <a:p>
            <a:r>
              <a:rPr lang="en-US">
                <a:cs typeface="Calibri" panose="020F0502020204030204"/>
              </a:rPr>
              <a:t>- We have different options for the tool depending on which GIS you use</a:t>
            </a:r>
            <a:endParaRPr lang="en-US">
              <a:cs typeface="Calibri" panose="020F0502020204030204"/>
            </a:endParaRPr>
          </a:p>
          <a:p>
            <a:r>
              <a:rPr lang="en-US">
                <a:cs typeface="Calibri" panose="020F0502020204030204"/>
              </a:rPr>
              <a:t>- We tried the ones from QGIS, SAGA and GRASS, but GRASS was just too difficult to handle, we just dropped it out of convenience and just compared the ones from QGIS and SAGA</a:t>
            </a:r>
            <a:endParaRPr lang="en-US">
              <a:cs typeface="Calibri" panose="020F0502020204030204"/>
            </a:endParaRPr>
          </a:p>
          <a:p>
            <a:endParaRPr lang="en-US">
              <a:cs typeface="Calibri" panose="020F0502020204030204"/>
            </a:endParaRPr>
          </a:p>
          <a:p>
            <a:r>
              <a:rPr lang="en-US">
                <a:cs typeface="Calibri" panose="020F0502020204030204"/>
              </a:rPr>
              <a:t>- What we saw pretty soon was the difference of the </a:t>
            </a:r>
            <a:r>
              <a:rPr lang="en-US" dirty="0">
                <a:cs typeface="Calibri" panose="020F0502020204030204"/>
              </a:rPr>
              <a:t>calculation speed ...</a:t>
            </a:r>
            <a:endParaRPr lang="en-US">
              <a:cs typeface="Calibri" panose="020F0502020204030204"/>
            </a:endParaRPr>
          </a:p>
          <a:p>
            <a:r>
              <a:rPr lang="en-US">
                <a:cs typeface="Calibri" panose="020F0502020204030204"/>
              </a:rPr>
              <a:t>- We don't know if it takes longer the larger the region gets as it is the case with the QGIS tool, we just need to test it further</a:t>
            </a:r>
            <a:endParaRPr lang="en-US">
              <a:cs typeface="Calibri" panose="020F0502020204030204"/>
            </a:endParaRPr>
          </a:p>
          <a:p>
            <a:r>
              <a:rPr lang="en-US">
                <a:cs typeface="Calibri" panose="020F0502020204030204"/>
              </a:rPr>
              <a:t>- Both are easy to use but the big disadvantage of the QGIS RC is that … where the SAGA tool is very easy to implement into the Graphic Modeler because the </a:t>
            </a:r>
            <a:r>
              <a:rPr lang="en-US" err="1">
                <a:cs typeface="Calibri" panose="020F0502020204030204"/>
              </a:rPr>
              <a:t>postpressing</a:t>
            </a:r>
            <a:r>
              <a:rPr lang="en-US">
                <a:cs typeface="Calibri" panose="020F0502020204030204"/>
              </a:rPr>
              <a:t> tools can handle the algorithm output itself</a:t>
            </a:r>
            <a:endParaRPr lang="en-US">
              <a:cs typeface="Calibri" panose="020F0502020204030204"/>
            </a:endParaRPr>
          </a:p>
          <a:p>
            <a:endParaRPr lang="en-US">
              <a:cs typeface="Calibri" panose="020F0502020204030204"/>
            </a:endParaRPr>
          </a:p>
          <a:p>
            <a:r>
              <a:rPr lang="en-US">
                <a:cs typeface="Calibri" panose="020F0502020204030204"/>
              </a:rPr>
              <a:t>- and the last thing we saw is that both tools calculate the </a:t>
            </a:r>
            <a:r>
              <a:rPr lang="en-US" err="1">
                <a:cs typeface="Calibri" panose="020F0502020204030204"/>
              </a:rPr>
              <a:t>ndvi</a:t>
            </a:r>
            <a:r>
              <a:rPr lang="en-US">
                <a:cs typeface="Calibri" panose="020F0502020204030204"/>
              </a:rPr>
              <a:t> but with slightly different values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 Something about the values seems off, they differ a bit. </a:t>
            </a:r>
            <a:endParaRPr lang="en-US"/>
          </a:p>
          <a:p>
            <a:r>
              <a:rPr lang="en-US">
                <a:cs typeface="Calibri" panose="020F0502020204030204"/>
              </a:rPr>
              <a:t>- The SAGA tool, despite calculating with exactly the same data and therefore extent, just have more hectares of data, but not too much.</a:t>
            </a:r>
            <a:endParaRPr lang="en-US">
              <a:cs typeface="Calibri" panose="020F0502020204030204"/>
            </a:endParaRPr>
          </a:p>
          <a:p>
            <a:r>
              <a:rPr lang="en-US"/>
              <a:t>- We think it's because the pixels get smoothed out a bit and then being put in two different classes although they should only be in one.</a:t>
            </a:r>
            <a:endParaRPr lang="en-US">
              <a:cs typeface="Calibri" panose="020F0502020204030204"/>
            </a:endParaRPr>
          </a:p>
          <a:p>
            <a:r>
              <a:rPr lang="en-US">
                <a:cs typeface="Calibri" panose="020F0502020204030204"/>
              </a:rPr>
              <a:t>- Which you can see here -&gt; </a:t>
            </a:r>
            <a:r>
              <a:rPr lang="en-US" err="1">
                <a:cs typeface="Calibri" panose="020F0502020204030204"/>
              </a:rPr>
              <a:t>nP</a:t>
            </a:r>
            <a:endParaRPr lang="en-US" err="1"/>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QGIS: pixels seems more sharp</a:t>
            </a:r>
            <a:endParaRPr lang="en-US">
              <a:cs typeface="Calibri" panose="020F0502020204030204"/>
            </a:endParaRPr>
          </a:p>
          <a:p>
            <a:r>
              <a:rPr lang="en-US"/>
              <a:t>  SAGA: pixel seem like they got smoothed out a bit</a:t>
            </a:r>
            <a:endParaRPr lang="en-US">
              <a:cs typeface="Calibri" panose="020F0502020204030204"/>
            </a:endParaRPr>
          </a:p>
          <a:p>
            <a:r>
              <a:rPr lang="en-US"/>
              <a:t>- But we cannot tell which values are better because we have no comparison to those values</a:t>
            </a:r>
            <a:endParaRPr lang="en-US">
              <a:cs typeface="Calibri" panose="020F0502020204030204"/>
            </a:endParaRPr>
          </a:p>
          <a:p>
            <a:r>
              <a:rPr lang="en-US">
                <a:cs typeface="Calibri" panose="020F0502020204030204"/>
              </a:rPr>
              <a:t>- QGIS might calculate the better ones because there is no alteration during the calculation as the smoothing but maybe it's better to have this alteration for the topic we have (like one tree doesn't make a huge difference)</a:t>
            </a:r>
            <a:endParaRPr lang="en-US"/>
          </a:p>
          <a:p>
            <a:r>
              <a:rPr lang="en-US"/>
              <a:t>- So in the end we just stick to the tool that is easier to implement in the Graphic Modeler, so we chose the SAGA tool</a:t>
            </a:r>
            <a:endParaRPr lang="en-US">
              <a:cs typeface="Calibri" panose="020F0502020204030204"/>
            </a:endParaRPr>
          </a:p>
          <a:p>
            <a:r>
              <a:rPr lang="en-US"/>
              <a:t>- But it's a possibility that we switch to another raster calculator when we figured out how to implement it into the Graphic Modeler</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panose="020F0502020204030204"/>
              </a:rPr>
              <a:t>- So we calculated the NDVI </a:t>
            </a:r>
            <a:r>
              <a:rPr lang="en-US" i="1">
                <a:cs typeface="Calibri" panose="020F0502020204030204"/>
              </a:rPr>
              <a:t>(</a:t>
            </a:r>
            <a:r>
              <a:rPr lang="en-US" i="1" err="1">
                <a:cs typeface="Calibri" panose="020F0502020204030204"/>
              </a:rPr>
              <a:t>weiter</a:t>
            </a:r>
            <a:r>
              <a:rPr lang="en-US" i="1">
                <a:cs typeface="Calibri" panose="020F0502020204030204"/>
              </a:rPr>
              <a:t>) </a:t>
            </a:r>
            <a:r>
              <a:rPr lang="en-US">
                <a:cs typeface="Calibri" panose="020F0502020204030204"/>
              </a:rPr>
              <a:t>with the Raster Calculator </a:t>
            </a:r>
            <a:r>
              <a:rPr lang="en-US" i="1">
                <a:cs typeface="Calibri" panose="020F0502020204030204"/>
              </a:rPr>
              <a:t>(</a:t>
            </a:r>
            <a:r>
              <a:rPr lang="en-US" i="1" err="1">
                <a:cs typeface="Calibri" panose="020F0502020204030204"/>
              </a:rPr>
              <a:t>weiter</a:t>
            </a:r>
            <a:r>
              <a:rPr lang="en-US" i="1">
                <a:cs typeface="Calibri" panose="020F0502020204030204"/>
              </a:rPr>
              <a:t>)</a:t>
            </a:r>
            <a:endParaRPr lang="en-US" i="1"/>
          </a:p>
          <a:p>
            <a:r>
              <a:rPr lang="en-US">
                <a:cs typeface="Calibri" panose="020F0502020204030204"/>
              </a:rPr>
              <a:t>- Reclassify the NDVI </a:t>
            </a:r>
            <a:r>
              <a:rPr lang="en-US" i="1">
                <a:cs typeface="Calibri" panose="020F0502020204030204"/>
              </a:rPr>
              <a:t>(</a:t>
            </a:r>
            <a:r>
              <a:rPr lang="en-US" i="1" err="1">
                <a:cs typeface="Calibri" panose="020F0502020204030204"/>
              </a:rPr>
              <a:t>weiter</a:t>
            </a:r>
            <a:r>
              <a:rPr lang="en-US" i="1">
                <a:cs typeface="Calibri" panose="020F0502020204030204"/>
              </a:rPr>
              <a:t>)</a:t>
            </a:r>
            <a:r>
              <a:rPr lang="en-US">
                <a:cs typeface="Calibri" panose="020F0502020204030204"/>
              </a:rPr>
              <a:t> in four classes as shown before</a:t>
            </a:r>
            <a:endParaRPr lang="en-US">
              <a:cs typeface="Calibri" panose="020F0502020204030204"/>
            </a:endParaRPr>
          </a:p>
          <a:p>
            <a:r>
              <a:rPr lang="en-US">
                <a:cs typeface="Calibri" panose="020F0502020204030204"/>
              </a:rPr>
              <a:t>- And then want to </a:t>
            </a:r>
            <a:r>
              <a:rPr lang="en-US" i="1">
                <a:cs typeface="Calibri" panose="020F0502020204030204"/>
              </a:rPr>
              <a:t>(</a:t>
            </a:r>
            <a:r>
              <a:rPr lang="en-US" i="1" err="1">
                <a:cs typeface="Calibri" panose="020F0502020204030204"/>
              </a:rPr>
              <a:t>weiter</a:t>
            </a:r>
            <a:r>
              <a:rPr lang="en-US" i="1">
                <a:cs typeface="Calibri" panose="020F0502020204030204"/>
              </a:rPr>
              <a:t>) </a:t>
            </a:r>
            <a:r>
              <a:rPr lang="en-US">
                <a:cs typeface="Calibri" panose="020F0502020204030204"/>
              </a:rPr>
              <a:t>postprocess the values and the </a:t>
            </a:r>
            <a:r>
              <a:rPr lang="en-US" err="1">
                <a:cs typeface="Calibri" panose="020F0502020204030204"/>
              </a:rPr>
              <a:t>ndvi</a:t>
            </a:r>
            <a:r>
              <a:rPr lang="en-US">
                <a:cs typeface="Calibri" panose="020F0502020204030204"/>
              </a:rPr>
              <a:t> calculation</a:t>
            </a:r>
            <a:endParaRPr lang="en-US">
              <a:cs typeface="Calibri" panose="020F0502020204030204"/>
            </a:endParaRPr>
          </a:p>
          <a:p>
            <a:r>
              <a:rPr lang="en-US">
                <a:cs typeface="Calibri" panose="020F0502020204030204"/>
              </a:rPr>
              <a:t>- We thought of two outputs </a:t>
            </a:r>
            <a:r>
              <a:rPr lang="en-US" i="1">
                <a:cs typeface="Calibri" panose="020F0502020204030204"/>
              </a:rPr>
              <a:t>(</a:t>
            </a:r>
            <a:r>
              <a:rPr lang="en-US" i="1" err="1">
                <a:cs typeface="Calibri" panose="020F0502020204030204"/>
              </a:rPr>
              <a:t>weiter</a:t>
            </a:r>
            <a:r>
              <a:rPr lang="en-US" i="1">
                <a:cs typeface="Calibri" panose="020F0502020204030204"/>
              </a:rPr>
              <a:t>)</a:t>
            </a:r>
            <a:r>
              <a:rPr lang="en-US">
                <a:cs typeface="Calibri" panose="020F0502020204030204"/>
              </a:rPr>
              <a:t>:</a:t>
            </a:r>
            <a:endParaRPr lang="en-US">
              <a:cs typeface="Calibri" panose="020F0502020204030204"/>
            </a:endParaRPr>
          </a:p>
          <a:p>
            <a:r>
              <a:rPr lang="en-US">
                <a:cs typeface="Calibri" panose="020F0502020204030204"/>
              </a:rPr>
              <a:t>1. Generation of a report of the classes -&gt; Excel file with values</a:t>
            </a:r>
            <a:endParaRPr lang="en-US">
              <a:cs typeface="Calibri" panose="020F0502020204030204"/>
            </a:endParaRPr>
          </a:p>
          <a:p>
            <a:r>
              <a:rPr lang="en-US">
                <a:cs typeface="Calibri" panose="020F0502020204030204"/>
              </a:rPr>
              <a:t>2. Colored NDVI with a color definition file as seen before (red to green) just to check if everything went right and just to get visualization of what happened and how the vegetation situation of your </a:t>
            </a:r>
            <a:r>
              <a:rPr lang="en-US" err="1">
                <a:cs typeface="Calibri" panose="020F0502020204030204"/>
              </a:rPr>
              <a:t>roi</a:t>
            </a:r>
            <a:r>
              <a:rPr lang="en-US">
                <a:cs typeface="Calibri" panose="020F0502020204030204"/>
              </a:rPr>
              <a:t> looks like </a:t>
            </a:r>
            <a:endParaRPr lang="en-US">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Here you can see the whole model</a:t>
            </a:r>
            <a:endParaRPr lang="en-US"/>
          </a:p>
          <a:p>
            <a:r>
              <a:rPr lang="en-US">
                <a:cs typeface="Calibri" panose="020F0502020204030204"/>
              </a:rPr>
              <a:t>And to visualize how it works we thought the best tool for it is a video and I'm going to show it to you guys right now:</a:t>
            </a:r>
            <a:endParaRPr lang="en-US"/>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 The next step is the calculation in spreadsheet/ Excel</a:t>
            </a:r>
            <a:endParaRPr lang="en-US" dirty="0">
              <a:cs typeface="Calibri" panose="020F0502020204030204"/>
            </a:endParaRPr>
          </a:p>
          <a:p>
            <a:r>
              <a:rPr lang="en-US" dirty="0">
                <a:cs typeface="Calibri" panose="020F0502020204030204"/>
              </a:rPr>
              <a:t>- We prepared an Excel file with automatic conversions and calculations as you can see here </a:t>
            </a:r>
            <a:endParaRPr lang="en-US" dirty="0"/>
          </a:p>
          <a:p>
            <a:r>
              <a:rPr lang="en-US" dirty="0">
                <a:cs typeface="Calibri" panose="020F0502020204030204"/>
              </a:rPr>
              <a:t>- You just need to paste in the values from the </a:t>
            </a:r>
            <a:r>
              <a:rPr lang="en-US" dirty="0" err="1">
                <a:cs typeface="Calibri" panose="020F0502020204030204"/>
              </a:rPr>
              <a:t>models´excel</a:t>
            </a:r>
            <a:r>
              <a:rPr lang="en-US" dirty="0">
                <a:cs typeface="Calibri" panose="020F0502020204030204"/>
              </a:rPr>
              <a:t> file into the left blue window and the emission value you got from openghgmap.net into the right blue highlighted window.-</a:t>
            </a:r>
            <a:endParaRPr lang="en-US" dirty="0">
              <a:cs typeface="Calibri" panose="020F0502020204030204"/>
            </a:endParaRPr>
          </a:p>
          <a:p>
            <a:r>
              <a:rPr lang="en-US" dirty="0">
                <a:cs typeface="Calibri" panose="020F0502020204030204"/>
              </a:rPr>
              <a:t>If will the run the calculation automatically as you can see in the following: </a:t>
            </a:r>
            <a:endParaRPr lang="en-US" dirty="0"/>
          </a:p>
          <a:p>
            <a:r>
              <a:rPr lang="en-US" dirty="0">
                <a:cs typeface="Calibri" panose="020F0502020204030204"/>
              </a:rPr>
              <a:t>&gt; </a:t>
            </a:r>
            <a:r>
              <a:rPr lang="en-US" dirty="0" err="1">
                <a:cs typeface="Calibri" panose="020F0502020204030204"/>
              </a:rPr>
              <a:t>nP</a:t>
            </a:r>
            <a:endParaRPr lang="en-US" dirty="0">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-By the example with the values of Heidelberg you can see the balance between the total sequestration ability and the total emissions of co2:</a:t>
            </a:r>
            <a:endParaRPr lang="en-US" dirty="0">
              <a:cs typeface="Calibri" panose="020F0502020204030204"/>
            </a:endParaRPr>
          </a:p>
          <a:p>
            <a:r>
              <a:rPr lang="en-US" dirty="0">
                <a:cs typeface="Calibri" panose="020F0502020204030204"/>
              </a:rPr>
              <a:t>- It shows generally if the vegetation is able to compensate the CO2 emission or not. </a:t>
            </a:r>
            <a:endParaRPr lang="en-US" dirty="0">
              <a:cs typeface="Calibri" panose="020F0502020204030204"/>
            </a:endParaRPr>
          </a:p>
          <a:p>
            <a:r>
              <a:rPr lang="en-US" dirty="0">
                <a:cs typeface="Calibri" panose="020F0502020204030204"/>
              </a:rPr>
              <a:t>- As you can see the emissions are much higher than the total sequestration ability, so the balance window turns out to be red instead of green.</a:t>
            </a:r>
            <a:endParaRPr lang="en-US" dirty="0">
              <a:cs typeface="Calibri" panose="020F0502020204030204"/>
            </a:endParaRPr>
          </a:p>
          <a:p>
            <a:r>
              <a:rPr lang="en-US" dirty="0">
                <a:cs typeface="Calibri" panose="020F0502020204030204"/>
              </a:rPr>
              <a:t>Of course we advice to check this model with comparable analyses. </a:t>
            </a:r>
            <a:endParaRPr lang="en-US" dirty="0">
              <a:cs typeface="Calibri" panose="020F0502020204030204"/>
            </a:endParaRPr>
          </a:p>
          <a:p>
            <a:r>
              <a:rPr lang="en-US" dirty="0">
                <a:cs typeface="Calibri" panose="020F0502020204030204"/>
              </a:rPr>
              <a:t>- So one important thing to say is, that those values … -&gt; </a:t>
            </a:r>
            <a:r>
              <a:rPr lang="en-US" dirty="0" err="1">
                <a:cs typeface="Calibri" panose="020F0502020204030204"/>
              </a:rPr>
              <a:t>nP</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 Are estimated and the values are not to be taken as scientifically proven</a:t>
            </a:r>
            <a:endParaRPr lang="en-US" dirty="0">
              <a:cs typeface="Calibri" panose="020F0502020204030204"/>
            </a:endParaRPr>
          </a:p>
          <a:p>
            <a:r>
              <a:rPr lang="en-US" dirty="0">
                <a:cs typeface="Calibri" panose="020F0502020204030204"/>
              </a:rPr>
              <a:t>- The reason for this is that the data for </a:t>
            </a:r>
            <a:r>
              <a:rPr lang="de-DE" dirty="0" err="1"/>
              <a:t>sequestration</a:t>
            </a:r>
            <a:r>
              <a:rPr lang="de-DE" dirty="0"/>
              <a:t> </a:t>
            </a:r>
            <a:r>
              <a:rPr lang="de-DE" dirty="0" err="1"/>
              <a:t>are</a:t>
            </a:r>
            <a:r>
              <a:rPr lang="de-DE" dirty="0"/>
              <a:t> not </a:t>
            </a:r>
            <a:r>
              <a:rPr lang="de-DE" dirty="0" err="1"/>
              <a:t>adequate</a:t>
            </a:r>
            <a:r>
              <a:rPr lang="de-DE" dirty="0"/>
              <a:t> </a:t>
            </a:r>
            <a:r>
              <a:rPr lang="de-DE" dirty="0" err="1"/>
              <a:t>for</a:t>
            </a:r>
            <a:r>
              <a:rPr lang="de-DE" dirty="0"/>
              <a:t> </a:t>
            </a:r>
            <a:r>
              <a:rPr lang="de-DE" dirty="0" err="1"/>
              <a:t>empirical</a:t>
            </a:r>
            <a:r>
              <a:rPr lang="de-DE" dirty="0"/>
              <a:t> </a:t>
            </a:r>
            <a:r>
              <a:rPr lang="de-DE" dirty="0" err="1"/>
              <a:t>statements</a:t>
            </a:r>
            <a:r>
              <a:rPr lang="de-DE" dirty="0"/>
              <a:t> –</a:t>
            </a:r>
            <a:r>
              <a:rPr lang="de-DE" dirty="0" err="1"/>
              <a:t>it</a:t>
            </a:r>
            <a:r>
              <a:rPr lang="de-DE" dirty="0"/>
              <a:t> was </a:t>
            </a:r>
            <a:r>
              <a:rPr lang="de-DE" dirty="0" err="1"/>
              <a:t>difficult</a:t>
            </a:r>
            <a:r>
              <a:rPr lang="de-DE" dirty="0"/>
              <a:t> </a:t>
            </a:r>
            <a:r>
              <a:rPr lang="de-DE" dirty="0" err="1"/>
              <a:t>to</a:t>
            </a:r>
            <a:r>
              <a:rPr lang="de-DE" dirty="0"/>
              <a:t> </a:t>
            </a:r>
            <a:r>
              <a:rPr lang="de-DE" dirty="0" err="1"/>
              <a:t>acquire</a:t>
            </a:r>
            <a:r>
              <a:rPr lang="de-DE" dirty="0"/>
              <a:t> </a:t>
            </a:r>
            <a:r>
              <a:rPr lang="de-DE" dirty="0" err="1"/>
              <a:t>data</a:t>
            </a:r>
            <a:r>
              <a:rPr lang="de-DE" dirty="0"/>
              <a:t> in </a:t>
            </a:r>
            <a:r>
              <a:rPr lang="de-DE" dirty="0" err="1"/>
              <a:t>the</a:t>
            </a:r>
            <a:r>
              <a:rPr lang="de-DE" dirty="0"/>
              <a:t> </a:t>
            </a:r>
            <a:r>
              <a:rPr lang="de-DE" dirty="0" err="1"/>
              <a:t>first</a:t>
            </a:r>
            <a:r>
              <a:rPr lang="de-DE" dirty="0"/>
              <a:t> </a:t>
            </a:r>
            <a:r>
              <a:rPr lang="de-DE" dirty="0" err="1"/>
              <a:t>place</a:t>
            </a:r>
            <a:r>
              <a:rPr lang="de-DE" dirty="0"/>
              <a:t> </a:t>
            </a:r>
            <a:endParaRPr lang="en-US" dirty="0" err="1"/>
          </a:p>
          <a:p>
            <a:r>
              <a:rPr lang="de-DE" dirty="0"/>
              <a:t>(</a:t>
            </a:r>
            <a:r>
              <a:rPr lang="de-DE" dirty="0" err="1"/>
              <a:t>vegetation</a:t>
            </a:r>
            <a:r>
              <a:rPr lang="de-DE" dirty="0"/>
              <a:t> </a:t>
            </a:r>
            <a:r>
              <a:rPr lang="de-DE" dirty="0" err="1"/>
              <a:t>is</a:t>
            </a:r>
            <a:r>
              <a:rPr lang="de-DE" dirty="0"/>
              <a:t> </a:t>
            </a:r>
            <a:r>
              <a:rPr lang="de-DE" dirty="0" err="1"/>
              <a:t>very</a:t>
            </a:r>
            <a:r>
              <a:rPr lang="de-DE" dirty="0"/>
              <a:t> divers)</a:t>
            </a:r>
            <a:endParaRPr lang="de-DE" dirty="0">
              <a:cs typeface="Calibri" panose="020F0502020204030204"/>
            </a:endParaRPr>
          </a:p>
          <a:p>
            <a:r>
              <a:rPr lang="en-US" dirty="0">
                <a:cs typeface="Calibri" panose="020F0502020204030204"/>
              </a:rPr>
              <a:t> Another problem in the project was that the data for CO2 emission were not up-to-date. We did a workaround by using raster data from 2018 to make it comparable. </a:t>
            </a:r>
            <a:endParaRPr lang="en-US" dirty="0">
              <a:cs typeface="Calibri" panose="020F0502020204030204"/>
            </a:endParaRPr>
          </a:p>
          <a:p>
            <a:r>
              <a:rPr lang="en-US" dirty="0">
                <a:cs typeface="Calibri" panose="020F0502020204030204"/>
              </a:rPr>
              <a:t> Further searching for current sources would be mandatory.</a:t>
            </a:r>
            <a:r>
              <a:rPr lang="en-US" i="1" dirty="0">
                <a:cs typeface="Calibri" panose="020F0502020204030204"/>
              </a:rPr>
              <a:t>(</a:t>
            </a:r>
            <a:r>
              <a:rPr lang="en-US" i="1" dirty="0" err="1">
                <a:cs typeface="Calibri" panose="020F0502020204030204"/>
              </a:rPr>
              <a:t>weiter</a:t>
            </a:r>
            <a:r>
              <a:rPr lang="en-US" i="1" dirty="0">
                <a:cs typeface="Calibri" panose="020F0502020204030204"/>
              </a:rPr>
              <a:t>)</a:t>
            </a:r>
            <a:endParaRPr lang="en-US" i="1" dirty="0">
              <a:cs typeface="Calibri" panose="020F0502020204030204"/>
            </a:endParaRPr>
          </a:p>
          <a:p>
            <a:r>
              <a:rPr lang="en-US" dirty="0">
                <a:cs typeface="Calibri" panose="020F0502020204030204"/>
              </a:rPr>
              <a:t>BUT</a:t>
            </a:r>
            <a:endParaRPr lang="en-US" dirty="0">
              <a:cs typeface="Calibri" panose="020F0502020204030204"/>
            </a:endParaRPr>
          </a:p>
          <a:p>
            <a:r>
              <a:rPr lang="en-US" dirty="0">
                <a:cs typeface="Calibri" panose="020F0502020204030204"/>
              </a:rPr>
              <a:t>Model is applicable with other data – the better the data, the better the results </a:t>
            </a:r>
            <a:endParaRPr lang="en-US" dirty="0">
              <a:cs typeface="Calibri" panose="020F0502020204030204"/>
            </a:endParaRPr>
          </a:p>
          <a:p>
            <a:r>
              <a:rPr lang="en-US" dirty="0">
                <a:cs typeface="Calibri" panose="020F0502020204030204"/>
              </a:rPr>
              <a:t>Good tool for first impression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Which Raster Calculator suits best to our model? </a:t>
            </a:r>
            <a:endParaRPr lang="de-DE" dirty="0"/>
          </a:p>
          <a:p>
            <a:r>
              <a:rPr lang="en-US" dirty="0">
                <a:cs typeface="Calibri" panose="020F0502020204030204"/>
              </a:rPr>
              <a:t>Better data – better results </a:t>
            </a:r>
            <a:endParaRPr lang="en-US" dirty="0"/>
          </a:p>
          <a:p>
            <a:r>
              <a:rPr lang="en-US" dirty="0">
                <a:cs typeface="Calibri" panose="020F0502020204030204"/>
              </a:rPr>
              <a:t>Implement roi_extractor.bat file into model and Results could be imported into the </a:t>
            </a:r>
            <a:r>
              <a:rPr lang="en-US" dirty="0" err="1">
                <a:cs typeface="Calibri" panose="020F0502020204030204"/>
              </a:rPr>
              <a:t>excelsheet</a:t>
            </a:r>
            <a:r>
              <a:rPr lang="en-US" dirty="0">
                <a:cs typeface="Calibri" panose="020F0502020204030204"/>
              </a:rPr>
              <a:t>/spreadsheet automatically for higher degree of automation</a:t>
            </a:r>
            <a:endParaRPr lang="en-US" dirty="0">
              <a:cs typeface="Calibri" panose="020F0502020204030204"/>
            </a:endParaRPr>
          </a:p>
          <a:p>
            <a:endParaRPr lang="en-US" dirty="0">
              <a:cs typeface="Calibri" panose="020F0502020204030204"/>
            </a:endParaRPr>
          </a:p>
          <a:p>
            <a:r>
              <a:rPr lang="en-US" dirty="0">
                <a:cs typeface="Calibri" panose="020F0502020204030204"/>
              </a:rPr>
              <a:t>Last but not least: Out Repository is finished: You should have a look into it: Step by step manual on how to run workflow with some other </a:t>
            </a:r>
            <a:r>
              <a:rPr lang="en-US" dirty="0" err="1">
                <a:cs typeface="Calibri" panose="020F0502020204030204"/>
              </a:rPr>
              <a:t>ressources</a:t>
            </a:r>
            <a:r>
              <a:rPr lang="en-US" dirty="0">
                <a:cs typeface="Calibri" panose="020F0502020204030204"/>
              </a:rPr>
              <a:t> such as videos etc. </a:t>
            </a:r>
            <a:endParaRPr lang="en-US" dirty="0">
              <a:cs typeface="Calibri" panose="020F0502020204030204"/>
            </a:endParaRPr>
          </a:p>
          <a:p>
            <a:endParaRPr lang="en-US"/>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So let's start right away with a short introduction to the main question which can be split into 3 parts:</a:t>
            </a:r>
            <a:endParaRPr lang="en-US" dirty="0"/>
          </a:p>
          <a:p>
            <a:r>
              <a:rPr lang="en-US" i="1" dirty="0">
                <a:cs typeface="Calibri" panose="020F0502020204030204"/>
              </a:rPr>
              <a:t>(</a:t>
            </a:r>
            <a:r>
              <a:rPr lang="en-US" i="1" dirty="0" err="1">
                <a:cs typeface="Calibri" panose="020F0502020204030204"/>
              </a:rPr>
              <a:t>weiter</a:t>
            </a:r>
            <a:r>
              <a:rPr lang="en-US" i="1" dirty="0">
                <a:cs typeface="Calibri" panose="020F0502020204030204"/>
              </a:rPr>
              <a:t>)</a:t>
            </a:r>
            <a:endParaRPr lang="en-US" i="1" dirty="0">
              <a:cs typeface="Calibri" panose="020F0502020204030204"/>
            </a:endParaRPr>
          </a:p>
          <a:p>
            <a:r>
              <a:rPr lang="en-US" dirty="0">
                <a:cs typeface="Calibri" panose="020F0502020204030204"/>
              </a:rPr>
              <a:t>1. Vegetation... -&gt; means classification </a:t>
            </a:r>
            <a:endParaRPr lang="en-US" dirty="0">
              <a:cs typeface="Calibri" panose="020F0502020204030204"/>
            </a:endParaRPr>
          </a:p>
          <a:p>
            <a:r>
              <a:rPr lang="en-US" i="1" dirty="0">
                <a:cs typeface="Calibri" panose="020F0502020204030204"/>
              </a:rPr>
              <a:t>(</a:t>
            </a:r>
            <a:r>
              <a:rPr lang="en-US" i="1" dirty="0" err="1">
                <a:cs typeface="Calibri" panose="020F0502020204030204"/>
              </a:rPr>
              <a:t>weiter</a:t>
            </a:r>
            <a:r>
              <a:rPr lang="en-US" i="1" dirty="0">
                <a:cs typeface="Calibri" panose="020F0502020204030204"/>
              </a:rPr>
              <a:t>)</a:t>
            </a:r>
            <a:endParaRPr lang="en-US" i="1" dirty="0">
              <a:cs typeface="Calibri" panose="020F0502020204030204"/>
            </a:endParaRPr>
          </a:p>
          <a:p>
            <a:r>
              <a:rPr lang="en-US" dirty="0">
                <a:cs typeface="Calibri" panose="020F0502020204030204"/>
              </a:rPr>
              <a:t>2. suffice... -&gt; means we want to calculate ...</a:t>
            </a:r>
            <a:endParaRPr lang="en-US" dirty="0">
              <a:cs typeface="Calibri" panose="020F0502020204030204"/>
            </a:endParaRPr>
          </a:p>
          <a:p>
            <a:r>
              <a:rPr lang="en-US" i="1" dirty="0">
                <a:cs typeface="Calibri" panose="020F0502020204030204"/>
              </a:rPr>
              <a:t>(</a:t>
            </a:r>
            <a:r>
              <a:rPr lang="en-US" i="1" dirty="0" err="1">
                <a:cs typeface="Calibri" panose="020F0502020204030204"/>
              </a:rPr>
              <a:t>weiter</a:t>
            </a:r>
            <a:r>
              <a:rPr lang="en-US" i="1" dirty="0">
                <a:cs typeface="Calibri" panose="020F0502020204030204"/>
              </a:rPr>
              <a:t>)</a:t>
            </a:r>
            <a:endParaRPr lang="en-US" i="1" dirty="0">
              <a:cs typeface="Calibri" panose="020F0502020204030204"/>
            </a:endParaRPr>
          </a:p>
          <a:p>
            <a:r>
              <a:rPr lang="en-US" dirty="0">
                <a:cs typeface="Calibri" panose="020F0502020204030204"/>
              </a:rPr>
              <a:t>3. CO2 emissions … -&gt; we want to compare emissions with </a:t>
            </a:r>
            <a:r>
              <a:rPr lang="en-US" dirty="0" err="1">
                <a:cs typeface="Calibri" panose="020F0502020204030204"/>
              </a:rPr>
              <a:t>sequetration</a:t>
            </a:r>
            <a:r>
              <a:rPr lang="en-US" dirty="0">
                <a:cs typeface="Calibri" panose="020F0502020204030204"/>
              </a:rPr>
              <a:t> ability and then balance the values to get an answer to the question if the vegetation is able to compensate the CO2 emissions</a:t>
            </a:r>
            <a:endParaRPr lang="en-US" dirty="0">
              <a:cs typeface="Calibri" panose="020F0502020204030204"/>
            </a:endParaRPr>
          </a:p>
          <a:p>
            <a:endParaRPr lang="en-US">
              <a:cs typeface="Calibri" panose="020F0502020204030204"/>
            </a:endParaRPr>
          </a:p>
          <a:p>
            <a:r>
              <a:rPr lang="en-US" dirty="0">
                <a:cs typeface="Calibri" panose="020F0502020204030204"/>
              </a:rPr>
              <a:t>- The big part of the question is obviously the Classification which is a kind of GIS analysis and which basically is the essence of our group project</a:t>
            </a:r>
            <a:endParaRPr lang="en-US" dirty="0">
              <a:cs typeface="Calibri" panose="020F0502020204030204"/>
            </a:endParaRPr>
          </a:p>
          <a:p>
            <a:r>
              <a:rPr lang="en-US" dirty="0">
                <a:cs typeface="Calibri" panose="020F0502020204030204"/>
              </a:rPr>
              <a:t>- And the question of course is: how do you classify a region in vegetation and non-vegetation?</a:t>
            </a:r>
            <a:endParaRPr lang="en-US" dirty="0">
              <a:cs typeface="Calibri" panose="020F0502020204030204"/>
            </a:endParaRPr>
          </a:p>
          <a:p>
            <a:r>
              <a:rPr lang="en-US" dirty="0">
                <a:cs typeface="Calibri" panose="020F0502020204030204"/>
              </a:rPr>
              <a:t>- While there are different workflows for that, we chose the -&gt; </a:t>
            </a:r>
            <a:r>
              <a:rPr lang="en-US" dirty="0" err="1">
                <a:cs typeface="Calibri" panose="020F0502020204030204"/>
              </a:rPr>
              <a:t>nP</a:t>
            </a:r>
            <a:endParaRPr lang="en-US" dirty="0">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This concludes our presentation of our group project</a:t>
            </a:r>
            <a:endParaRPr lang="en-US" dirty="0">
              <a:cs typeface="Calibri" panose="020F0502020204030204"/>
            </a:endParaRPr>
          </a:p>
          <a:p>
            <a:r>
              <a:rPr lang="en-US" dirty="0">
                <a:cs typeface="Calibri" panose="020F0502020204030204"/>
              </a:rPr>
              <a:t>Thank you very much for your attention and if you have any questions ask right away</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Calibri" panose="020F0502020204030204"/>
              </a:rPr>
              <a:t>- NDVI </a:t>
            </a:r>
            <a:r>
              <a:rPr lang="de-DE" err="1">
                <a:cs typeface="Calibri" panose="020F0502020204030204"/>
              </a:rPr>
              <a:t>abbreviation</a:t>
            </a:r>
            <a:r>
              <a:rPr lang="de-DE">
                <a:cs typeface="Calibri" panose="020F0502020204030204"/>
              </a:rPr>
              <a:t> </a:t>
            </a:r>
            <a:r>
              <a:rPr lang="de-DE" err="1">
                <a:cs typeface="Calibri" panose="020F0502020204030204"/>
              </a:rPr>
              <a:t>for</a:t>
            </a:r>
            <a:r>
              <a:rPr lang="de-DE">
                <a:cs typeface="Calibri" panose="020F0502020204030204"/>
              </a:rPr>
              <a:t> ...</a:t>
            </a:r>
            <a:endParaRPr lang="de-DE">
              <a:cs typeface="Calibri" panose="020F0502020204030204"/>
            </a:endParaRPr>
          </a:p>
          <a:p>
            <a:r>
              <a:rPr lang="de-DE">
                <a:cs typeface="Calibri" panose="020F0502020204030204"/>
              </a:rPr>
              <a:t>- </a:t>
            </a:r>
            <a:r>
              <a:rPr lang="de-DE" err="1">
                <a:cs typeface="Calibri" panose="020F0502020204030204"/>
              </a:rPr>
              <a:t>It</a:t>
            </a:r>
            <a:r>
              <a:rPr lang="de-DE">
                <a:cs typeface="Calibri" panose="020F0502020204030204"/>
              </a:rPr>
              <a:t> </a:t>
            </a:r>
            <a:r>
              <a:rPr lang="de-DE" err="1">
                <a:cs typeface="Calibri" panose="020F0502020204030204"/>
              </a:rPr>
              <a:t>describes</a:t>
            </a:r>
            <a:r>
              <a:rPr lang="de-DE">
                <a:cs typeface="Calibri" panose="020F0502020204030204"/>
              </a:rPr>
              <a:t> a </a:t>
            </a:r>
            <a:r>
              <a:rPr lang="de-DE" err="1">
                <a:cs typeface="Calibri" panose="020F0502020204030204"/>
              </a:rPr>
              <a:t>unique</a:t>
            </a:r>
            <a:r>
              <a:rPr lang="de-DE">
                <a:cs typeface="Calibri" panose="020F0502020204030204"/>
              </a:rPr>
              <a:t> </a:t>
            </a:r>
            <a:r>
              <a:rPr lang="de-DE" err="1">
                <a:cs typeface="Calibri" panose="020F0502020204030204"/>
              </a:rPr>
              <a:t>difference</a:t>
            </a:r>
            <a:r>
              <a:rPr lang="de-DE">
                <a:cs typeface="Calibri" panose="020F0502020204030204"/>
              </a:rPr>
              <a:t> in </a:t>
            </a:r>
            <a:r>
              <a:rPr lang="de-DE" err="1">
                <a:cs typeface="Calibri" panose="020F0502020204030204"/>
              </a:rPr>
              <a:t>the</a:t>
            </a:r>
            <a:r>
              <a:rPr lang="de-DE">
                <a:cs typeface="Calibri" panose="020F0502020204030204"/>
              </a:rPr>
              <a:t> </a:t>
            </a:r>
            <a:r>
              <a:rPr lang="de-DE" err="1">
                <a:cs typeface="Calibri" panose="020F0502020204030204"/>
              </a:rPr>
              <a:t>spectral</a:t>
            </a:r>
            <a:r>
              <a:rPr lang="de-DE">
                <a:cs typeface="Calibri" panose="020F0502020204030204"/>
              </a:rPr>
              <a:t> </a:t>
            </a:r>
            <a:r>
              <a:rPr lang="de-DE" err="1">
                <a:cs typeface="Calibri" panose="020F0502020204030204"/>
              </a:rPr>
              <a:t>reflection</a:t>
            </a:r>
            <a:r>
              <a:rPr lang="de-DE">
                <a:cs typeface="Calibri" panose="020F0502020204030204"/>
              </a:rPr>
              <a:t> </a:t>
            </a:r>
            <a:r>
              <a:rPr lang="de-DE" err="1">
                <a:cs typeface="Calibri" panose="020F0502020204030204"/>
              </a:rPr>
              <a:t>of</a:t>
            </a:r>
            <a:r>
              <a:rPr lang="de-DE">
                <a:cs typeface="Calibri" panose="020F0502020204030204"/>
              </a:rPr>
              <a:t> </a:t>
            </a:r>
            <a:r>
              <a:rPr lang="de-DE" err="1">
                <a:cs typeface="Calibri" panose="020F0502020204030204"/>
              </a:rPr>
              <a:t>vegetation</a:t>
            </a:r>
            <a:r>
              <a:rPr lang="de-DE">
                <a:cs typeface="Calibri" panose="020F0502020204030204"/>
              </a:rPr>
              <a:t> </a:t>
            </a:r>
            <a:r>
              <a:rPr lang="de-DE" err="1">
                <a:cs typeface="Calibri" panose="020F0502020204030204"/>
              </a:rPr>
              <a:t>between</a:t>
            </a:r>
            <a:r>
              <a:rPr lang="de-DE">
                <a:cs typeface="Calibri" panose="020F0502020204030204"/>
              </a:rPr>
              <a:t> </a:t>
            </a:r>
            <a:r>
              <a:rPr lang="de-DE" err="1">
                <a:cs typeface="Calibri" panose="020F0502020204030204"/>
              </a:rPr>
              <a:t>two</a:t>
            </a:r>
            <a:r>
              <a:rPr lang="de-DE">
                <a:cs typeface="Calibri" panose="020F0502020204030204"/>
              </a:rPr>
              <a:t> bands</a:t>
            </a:r>
            <a:endParaRPr lang="de-DE">
              <a:cs typeface="Calibri" panose="020F0502020204030204"/>
            </a:endParaRPr>
          </a:p>
          <a:p>
            <a:r>
              <a:rPr lang="de-DE">
                <a:cs typeface="Calibri" panose="020F0502020204030204"/>
              </a:rPr>
              <a:t>- </a:t>
            </a:r>
            <a:r>
              <a:rPr lang="de-DE" err="1">
                <a:cs typeface="Calibri" panose="020F0502020204030204"/>
              </a:rPr>
              <a:t>red</a:t>
            </a:r>
            <a:r>
              <a:rPr lang="de-DE">
                <a:cs typeface="Calibri" panose="020F0502020204030204"/>
              </a:rPr>
              <a:t> band (</a:t>
            </a:r>
            <a:r>
              <a:rPr lang="de-DE" err="1">
                <a:cs typeface="Calibri" panose="020F0502020204030204"/>
              </a:rPr>
              <a:t>around</a:t>
            </a:r>
            <a:r>
              <a:rPr lang="de-DE">
                <a:cs typeface="Calibri" panose="020F0502020204030204"/>
              </a:rPr>
              <a:t> 400-700nm, </a:t>
            </a:r>
            <a:r>
              <a:rPr lang="de-DE" i="1">
                <a:cs typeface="Calibri" panose="020F0502020204030204"/>
              </a:rPr>
              <a:t>weiter</a:t>
            </a:r>
            <a:r>
              <a:rPr lang="de-DE">
                <a:cs typeface="Calibri" panose="020F0502020204030204"/>
              </a:rPr>
              <a:t>) and </a:t>
            </a:r>
            <a:r>
              <a:rPr lang="de-DE" err="1">
                <a:cs typeface="Calibri" panose="020F0502020204030204"/>
              </a:rPr>
              <a:t>near-infrared</a:t>
            </a:r>
            <a:r>
              <a:rPr lang="de-DE">
                <a:cs typeface="Calibri" panose="020F0502020204030204"/>
              </a:rPr>
              <a:t> band (</a:t>
            </a:r>
            <a:r>
              <a:rPr lang="de-DE" err="1">
                <a:cs typeface="Calibri" panose="020F0502020204030204"/>
              </a:rPr>
              <a:t>around</a:t>
            </a:r>
            <a:r>
              <a:rPr lang="de-DE">
                <a:cs typeface="Calibri" panose="020F0502020204030204"/>
              </a:rPr>
              <a:t> 700-1300nm, </a:t>
            </a:r>
            <a:r>
              <a:rPr lang="de-DE" i="1">
                <a:cs typeface="Calibri" panose="020F0502020204030204"/>
              </a:rPr>
              <a:t>weiter</a:t>
            </a:r>
            <a:r>
              <a:rPr lang="de-DE">
                <a:cs typeface="Calibri" panose="020F0502020204030204"/>
              </a:rPr>
              <a:t>)</a:t>
            </a:r>
            <a:endParaRPr lang="de-DE">
              <a:cs typeface="Calibri" panose="020F0502020204030204"/>
            </a:endParaRPr>
          </a:p>
          <a:p>
            <a:r>
              <a:rPr lang="de-DE">
                <a:cs typeface="Calibri" panose="020F0502020204030204"/>
              </a:rPr>
              <a:t>- Note </a:t>
            </a:r>
            <a:r>
              <a:rPr lang="de-DE" err="1">
                <a:cs typeface="Calibri" panose="020F0502020204030204"/>
              </a:rPr>
              <a:t>that</a:t>
            </a:r>
            <a:r>
              <a:rPr lang="de-DE">
                <a:cs typeface="Calibri" panose="020F0502020204030204"/>
              </a:rPr>
              <a:t> </a:t>
            </a:r>
            <a:r>
              <a:rPr lang="de-DE" err="1">
                <a:cs typeface="Calibri" panose="020F0502020204030204"/>
              </a:rPr>
              <a:t>the</a:t>
            </a:r>
            <a:r>
              <a:rPr lang="de-DE">
                <a:cs typeface="Calibri" panose="020F0502020204030204"/>
              </a:rPr>
              <a:t> </a:t>
            </a:r>
            <a:r>
              <a:rPr lang="de-DE" err="1">
                <a:cs typeface="Calibri" panose="020F0502020204030204"/>
              </a:rPr>
              <a:t>more</a:t>
            </a:r>
            <a:r>
              <a:rPr lang="de-DE">
                <a:cs typeface="Calibri" panose="020F0502020204030204"/>
              </a:rPr>
              <a:t> </a:t>
            </a:r>
            <a:r>
              <a:rPr lang="de-DE" err="1">
                <a:cs typeface="Calibri" panose="020F0502020204030204"/>
              </a:rPr>
              <a:t>photosynthetically</a:t>
            </a:r>
            <a:r>
              <a:rPr lang="de-DE">
                <a:cs typeface="Calibri" panose="020F0502020204030204"/>
              </a:rPr>
              <a:t> </a:t>
            </a:r>
            <a:r>
              <a:rPr lang="de-DE" err="1">
                <a:cs typeface="Calibri" panose="020F0502020204030204"/>
              </a:rPr>
              <a:t>active</a:t>
            </a:r>
            <a:r>
              <a:rPr lang="de-DE">
                <a:cs typeface="Calibri" panose="020F0502020204030204"/>
              </a:rPr>
              <a:t> a plant </a:t>
            </a:r>
            <a:r>
              <a:rPr lang="de-DE" err="1">
                <a:cs typeface="Calibri" panose="020F0502020204030204"/>
              </a:rPr>
              <a:t>is</a:t>
            </a:r>
            <a:r>
              <a:rPr lang="de-DE">
                <a:cs typeface="Calibri" panose="020F0502020204030204"/>
              </a:rPr>
              <a:t> </a:t>
            </a:r>
            <a:r>
              <a:rPr lang="de-DE" err="1">
                <a:cs typeface="Calibri" panose="020F0502020204030204"/>
              </a:rPr>
              <a:t>the</a:t>
            </a:r>
            <a:r>
              <a:rPr lang="de-DE">
                <a:cs typeface="Calibri" panose="020F0502020204030204"/>
              </a:rPr>
              <a:t> </a:t>
            </a:r>
            <a:r>
              <a:rPr lang="de-DE" err="1">
                <a:cs typeface="Calibri" panose="020F0502020204030204"/>
              </a:rPr>
              <a:t>higher</a:t>
            </a:r>
            <a:r>
              <a:rPr lang="de-DE">
                <a:cs typeface="Calibri" panose="020F0502020204030204"/>
              </a:rPr>
              <a:t> </a:t>
            </a:r>
            <a:r>
              <a:rPr lang="de-DE" err="1">
                <a:cs typeface="Calibri" panose="020F0502020204030204"/>
              </a:rPr>
              <a:t>its</a:t>
            </a:r>
            <a:r>
              <a:rPr lang="de-DE">
                <a:cs typeface="Calibri" panose="020F0502020204030204"/>
              </a:rPr>
              <a:t> </a:t>
            </a:r>
            <a:r>
              <a:rPr lang="de-DE" err="1">
                <a:cs typeface="Calibri" panose="020F0502020204030204"/>
              </a:rPr>
              <a:t>reflection</a:t>
            </a:r>
            <a:r>
              <a:rPr lang="de-DE">
                <a:cs typeface="Calibri" panose="020F0502020204030204"/>
              </a:rPr>
              <a:t> in </a:t>
            </a:r>
            <a:r>
              <a:rPr lang="de-DE" err="1">
                <a:cs typeface="Calibri" panose="020F0502020204030204"/>
              </a:rPr>
              <a:t>the</a:t>
            </a:r>
            <a:r>
              <a:rPr lang="de-DE">
                <a:cs typeface="Calibri" panose="020F0502020204030204"/>
              </a:rPr>
              <a:t> </a:t>
            </a:r>
            <a:r>
              <a:rPr lang="de-DE" err="1">
                <a:cs typeface="Calibri" panose="020F0502020204030204"/>
              </a:rPr>
              <a:t>near-infrared</a:t>
            </a:r>
            <a:r>
              <a:rPr lang="de-DE">
                <a:cs typeface="Calibri" panose="020F0502020204030204"/>
              </a:rPr>
              <a:t> </a:t>
            </a:r>
            <a:r>
              <a:rPr lang="de-DE" err="1">
                <a:cs typeface="Calibri" panose="020F0502020204030204"/>
              </a:rPr>
              <a:t>wavelenghts</a:t>
            </a:r>
            <a:r>
              <a:rPr lang="de-DE">
                <a:cs typeface="Calibri" panose="020F0502020204030204"/>
              </a:rPr>
              <a:t> will </a:t>
            </a:r>
            <a:r>
              <a:rPr lang="de-DE" err="1">
                <a:cs typeface="Calibri" panose="020F0502020204030204"/>
              </a:rPr>
              <a:t>get</a:t>
            </a:r>
            <a:endParaRPr lang="de-DE">
              <a:cs typeface="Calibri" panose="020F0502020204030204"/>
            </a:endParaRPr>
          </a:p>
          <a:p>
            <a:r>
              <a:rPr lang="de-DE"/>
              <a:t>- As </a:t>
            </a:r>
            <a:r>
              <a:rPr lang="de-DE" err="1"/>
              <a:t>you</a:t>
            </a:r>
            <a:r>
              <a:rPr lang="de-DE"/>
              <a:t> </a:t>
            </a:r>
            <a:r>
              <a:rPr lang="de-DE" err="1"/>
              <a:t>can</a:t>
            </a:r>
            <a:r>
              <a:rPr lang="de-DE"/>
              <a:t> </a:t>
            </a:r>
            <a:r>
              <a:rPr lang="de-DE" err="1"/>
              <a:t>see</a:t>
            </a:r>
            <a:r>
              <a:rPr lang="de-DE"/>
              <a:t> in </a:t>
            </a:r>
            <a:r>
              <a:rPr lang="de-DE" err="1"/>
              <a:t>the</a:t>
            </a:r>
            <a:r>
              <a:rPr lang="de-DE"/>
              <a:t> </a:t>
            </a:r>
            <a:r>
              <a:rPr lang="de-DE" err="1"/>
              <a:t>figure</a:t>
            </a:r>
            <a:r>
              <a:rPr lang="de-DE"/>
              <a:t> </a:t>
            </a:r>
            <a:r>
              <a:rPr lang="de-DE" err="1"/>
              <a:t>other</a:t>
            </a:r>
            <a:r>
              <a:rPr lang="de-DE"/>
              <a:t> </a:t>
            </a:r>
            <a:r>
              <a:rPr lang="de-DE" err="1"/>
              <a:t>elements</a:t>
            </a:r>
            <a:r>
              <a:rPr lang="de-DE"/>
              <a:t> on </a:t>
            </a:r>
            <a:r>
              <a:rPr lang="de-DE" err="1"/>
              <a:t>earths</a:t>
            </a:r>
            <a:r>
              <a:rPr lang="de-DE"/>
              <a:t> </a:t>
            </a:r>
            <a:r>
              <a:rPr lang="de-DE" err="1"/>
              <a:t>landscape</a:t>
            </a:r>
            <a:r>
              <a:rPr lang="de-DE"/>
              <a:t> </a:t>
            </a:r>
            <a:r>
              <a:rPr lang="de-DE" err="1"/>
              <a:t>don't</a:t>
            </a:r>
            <a:r>
              <a:rPr lang="de-DE"/>
              <a:t> </a:t>
            </a:r>
            <a:r>
              <a:rPr lang="de-DE" err="1"/>
              <a:t>have</a:t>
            </a:r>
            <a:r>
              <a:rPr lang="de-DE"/>
              <a:t> </a:t>
            </a:r>
            <a:r>
              <a:rPr lang="de-DE" err="1"/>
              <a:t>this</a:t>
            </a:r>
            <a:r>
              <a:rPr lang="de-DE"/>
              <a:t> </a:t>
            </a:r>
            <a:r>
              <a:rPr lang="de-DE" err="1"/>
              <a:t>exact</a:t>
            </a:r>
            <a:r>
              <a:rPr lang="de-DE"/>
              <a:t> </a:t>
            </a:r>
            <a:r>
              <a:rPr lang="de-DE" err="1"/>
              <a:t>difference</a:t>
            </a:r>
            <a:r>
              <a:rPr lang="de-DE"/>
              <a:t> in </a:t>
            </a:r>
            <a:r>
              <a:rPr lang="de-DE" err="1"/>
              <a:t>their</a:t>
            </a:r>
            <a:r>
              <a:rPr lang="de-DE"/>
              <a:t> </a:t>
            </a:r>
            <a:r>
              <a:rPr lang="de-DE" err="1"/>
              <a:t>spectral</a:t>
            </a:r>
            <a:r>
              <a:rPr lang="de-DE"/>
              <a:t> </a:t>
            </a:r>
            <a:r>
              <a:rPr lang="de-DE" err="1"/>
              <a:t>reflections</a:t>
            </a:r>
            <a:endParaRPr lang="de-DE" err="1">
              <a:cs typeface="Calibri" panose="020F0502020204030204"/>
            </a:endParaRPr>
          </a:p>
          <a:p>
            <a:r>
              <a:rPr lang="de-DE">
                <a:cs typeface="Calibri" panose="020F0502020204030204"/>
              </a:rPr>
              <a:t>- </a:t>
            </a:r>
            <a:r>
              <a:rPr lang="de-DE" err="1">
                <a:cs typeface="Calibri" panose="020F0502020204030204"/>
              </a:rPr>
              <a:t>Therefore</a:t>
            </a:r>
            <a:r>
              <a:rPr lang="de-DE">
                <a:cs typeface="Calibri" panose="020F0502020204030204"/>
              </a:rPr>
              <a:t> </a:t>
            </a:r>
            <a:r>
              <a:rPr lang="de-DE" err="1">
                <a:cs typeface="Calibri" panose="020F0502020204030204"/>
              </a:rPr>
              <a:t>it</a:t>
            </a:r>
            <a:r>
              <a:rPr lang="de-DE">
                <a:cs typeface="Calibri" panose="020F0502020204030204"/>
              </a:rPr>
              <a:t> </a:t>
            </a:r>
            <a:r>
              <a:rPr lang="de-DE" err="1">
                <a:cs typeface="Calibri" panose="020F0502020204030204"/>
              </a:rPr>
              <a:t>is</a:t>
            </a:r>
            <a:r>
              <a:rPr lang="de-DE">
                <a:cs typeface="Calibri" panose="020F0502020204030204"/>
              </a:rPr>
              <a:t> </a:t>
            </a:r>
            <a:r>
              <a:rPr lang="de-DE" err="1">
                <a:cs typeface="Calibri" panose="020F0502020204030204"/>
              </a:rPr>
              <a:t>quite</a:t>
            </a:r>
            <a:r>
              <a:rPr lang="de-DE">
                <a:cs typeface="Calibri" panose="020F0502020204030204"/>
              </a:rPr>
              <a:t> </a:t>
            </a:r>
            <a:r>
              <a:rPr lang="de-DE" err="1">
                <a:cs typeface="Calibri" panose="020F0502020204030204"/>
              </a:rPr>
              <a:t>unique</a:t>
            </a:r>
            <a:r>
              <a:rPr lang="de-DE">
                <a:cs typeface="Calibri" panose="020F0502020204030204"/>
              </a:rPr>
              <a:t> </a:t>
            </a:r>
            <a:r>
              <a:rPr lang="de-DE" err="1">
                <a:cs typeface="Calibri" panose="020F0502020204030204"/>
              </a:rPr>
              <a:t>to</a:t>
            </a:r>
            <a:r>
              <a:rPr lang="de-DE">
                <a:cs typeface="Calibri" panose="020F0502020204030204"/>
              </a:rPr>
              <a:t> </a:t>
            </a:r>
            <a:r>
              <a:rPr lang="de-DE" err="1">
                <a:cs typeface="Calibri" panose="020F0502020204030204"/>
              </a:rPr>
              <a:t>vegetation</a:t>
            </a:r>
            <a:endParaRPr lang="de-DE">
              <a:cs typeface="Calibri" panose="020F0502020204030204"/>
            </a:endParaRPr>
          </a:p>
          <a:p>
            <a:r>
              <a:rPr lang="de-DE">
                <a:cs typeface="Calibri" panose="020F0502020204030204"/>
              </a:rPr>
              <a:t>- </a:t>
            </a:r>
            <a:r>
              <a:rPr lang="de-DE" err="1">
                <a:cs typeface="Calibri" panose="020F0502020204030204"/>
              </a:rPr>
              <a:t>With</a:t>
            </a:r>
            <a:r>
              <a:rPr lang="de-DE">
                <a:cs typeface="Calibri" panose="020F0502020204030204"/>
              </a:rPr>
              <a:t> </a:t>
            </a:r>
            <a:r>
              <a:rPr lang="de-DE" err="1">
                <a:cs typeface="Calibri" panose="020F0502020204030204"/>
              </a:rPr>
              <a:t>help</a:t>
            </a:r>
            <a:r>
              <a:rPr lang="de-DE">
                <a:cs typeface="Calibri" panose="020F0502020204030204"/>
              </a:rPr>
              <a:t> </a:t>
            </a:r>
            <a:r>
              <a:rPr lang="de-DE" err="1">
                <a:cs typeface="Calibri" panose="020F0502020204030204"/>
              </a:rPr>
              <a:t>of</a:t>
            </a:r>
            <a:r>
              <a:rPr lang="de-DE">
                <a:cs typeface="Calibri" panose="020F0502020204030204"/>
              </a:rPr>
              <a:t> </a:t>
            </a:r>
            <a:r>
              <a:rPr lang="de-DE" err="1">
                <a:cs typeface="Calibri" panose="020F0502020204030204"/>
              </a:rPr>
              <a:t>this</a:t>
            </a:r>
            <a:r>
              <a:rPr lang="de-DE">
                <a:cs typeface="Calibri" panose="020F0502020204030204"/>
              </a:rPr>
              <a:t> </a:t>
            </a:r>
            <a:r>
              <a:rPr lang="de-DE" err="1">
                <a:cs typeface="Calibri" panose="020F0502020204030204"/>
              </a:rPr>
              <a:t>formula</a:t>
            </a:r>
            <a:r>
              <a:rPr lang="de-DE">
                <a:cs typeface="Calibri" panose="020F0502020204030204"/>
              </a:rPr>
              <a:t> </a:t>
            </a:r>
            <a:r>
              <a:rPr lang="de-DE" i="1">
                <a:cs typeface="Calibri" panose="020F0502020204030204"/>
              </a:rPr>
              <a:t>(weiter)</a:t>
            </a:r>
            <a:r>
              <a:rPr lang="de-DE">
                <a:cs typeface="Calibri" panose="020F0502020204030204"/>
              </a:rPr>
              <a:t> </a:t>
            </a:r>
            <a:r>
              <a:rPr lang="de-DE" err="1">
                <a:cs typeface="Calibri" panose="020F0502020204030204"/>
              </a:rPr>
              <a:t>you</a:t>
            </a:r>
            <a:r>
              <a:rPr lang="de-DE">
                <a:cs typeface="Calibri" panose="020F0502020204030204"/>
              </a:rPr>
              <a:t> </a:t>
            </a:r>
            <a:r>
              <a:rPr lang="de-DE" err="1">
                <a:cs typeface="Calibri" panose="020F0502020204030204"/>
              </a:rPr>
              <a:t>can</a:t>
            </a:r>
            <a:r>
              <a:rPr lang="de-DE">
                <a:cs typeface="Calibri" panose="020F0502020204030204"/>
              </a:rPr>
              <a:t> </a:t>
            </a:r>
            <a:r>
              <a:rPr lang="de-DE" err="1">
                <a:cs typeface="Calibri" panose="020F0502020204030204"/>
              </a:rPr>
              <a:t>calculate</a:t>
            </a:r>
            <a:r>
              <a:rPr lang="de-DE">
                <a:cs typeface="Calibri" panose="020F0502020204030204"/>
              </a:rPr>
              <a:t> </a:t>
            </a:r>
            <a:r>
              <a:rPr lang="de-DE" err="1">
                <a:cs typeface="Calibri" panose="020F0502020204030204"/>
              </a:rPr>
              <a:t>the</a:t>
            </a:r>
            <a:r>
              <a:rPr lang="de-DE">
                <a:cs typeface="Calibri" panose="020F0502020204030204"/>
              </a:rPr>
              <a:t> NDVI </a:t>
            </a:r>
            <a:r>
              <a:rPr lang="de-DE" err="1">
                <a:cs typeface="Calibri" panose="020F0502020204030204"/>
              </a:rPr>
              <a:t>which</a:t>
            </a:r>
            <a:r>
              <a:rPr lang="de-DE">
                <a:cs typeface="Calibri" panose="020F0502020204030204"/>
              </a:rPr>
              <a:t> </a:t>
            </a:r>
            <a:r>
              <a:rPr lang="de-DE" err="1">
                <a:cs typeface="Calibri" panose="020F0502020204030204"/>
              </a:rPr>
              <a:t>shows</a:t>
            </a:r>
            <a:r>
              <a:rPr lang="de-DE">
                <a:cs typeface="Calibri" panose="020F0502020204030204"/>
              </a:rPr>
              <a:t> </a:t>
            </a:r>
            <a:r>
              <a:rPr lang="de-DE" i="1">
                <a:cs typeface="Calibri" panose="020F0502020204030204"/>
              </a:rPr>
              <a:t>(weiter)</a:t>
            </a:r>
            <a:r>
              <a:rPr lang="de-DE">
                <a:cs typeface="Calibri" panose="020F0502020204030204"/>
              </a:rPr>
              <a:t> </a:t>
            </a:r>
            <a:r>
              <a:rPr lang="de-DE" err="1">
                <a:cs typeface="Calibri" panose="020F0502020204030204"/>
              </a:rPr>
              <a:t>the</a:t>
            </a:r>
            <a:r>
              <a:rPr lang="de-DE">
                <a:cs typeface="Calibri" panose="020F0502020204030204"/>
              </a:rPr>
              <a:t> </a:t>
            </a:r>
            <a:r>
              <a:rPr lang="de-DE" err="1">
                <a:cs typeface="Calibri" panose="020F0502020204030204"/>
              </a:rPr>
              <a:t>photosynthetic</a:t>
            </a:r>
            <a:r>
              <a:rPr lang="de-DE">
                <a:cs typeface="Calibri" panose="020F0502020204030204"/>
              </a:rPr>
              <a:t> </a:t>
            </a:r>
            <a:r>
              <a:rPr lang="de-DE" err="1">
                <a:cs typeface="Calibri" panose="020F0502020204030204"/>
              </a:rPr>
              <a:t>activity</a:t>
            </a:r>
            <a:r>
              <a:rPr lang="de-DE">
                <a:cs typeface="Calibri" panose="020F0502020204030204"/>
              </a:rPr>
              <a:t>, </a:t>
            </a:r>
            <a:r>
              <a:rPr lang="de-DE" err="1">
                <a:cs typeface="Calibri" panose="020F0502020204030204"/>
              </a:rPr>
              <a:t>vitality</a:t>
            </a:r>
            <a:r>
              <a:rPr lang="de-DE">
                <a:cs typeface="Calibri" panose="020F0502020204030204"/>
              </a:rPr>
              <a:t> and </a:t>
            </a:r>
            <a:r>
              <a:rPr lang="de-DE" err="1">
                <a:cs typeface="Calibri" panose="020F0502020204030204"/>
              </a:rPr>
              <a:t>density</a:t>
            </a:r>
            <a:r>
              <a:rPr lang="de-DE">
                <a:cs typeface="Calibri" panose="020F0502020204030204"/>
              </a:rPr>
              <a:t> </a:t>
            </a:r>
            <a:r>
              <a:rPr lang="de-DE" err="1">
                <a:cs typeface="Calibri" panose="020F0502020204030204"/>
              </a:rPr>
              <a:t>of</a:t>
            </a:r>
            <a:r>
              <a:rPr lang="de-DE">
                <a:cs typeface="Calibri" panose="020F0502020204030204"/>
              </a:rPr>
              <a:t> </a:t>
            </a:r>
            <a:r>
              <a:rPr lang="de-DE" err="1">
                <a:cs typeface="Calibri" panose="020F0502020204030204"/>
              </a:rPr>
              <a:t>objects</a:t>
            </a:r>
            <a:r>
              <a:rPr lang="de-DE">
                <a:cs typeface="Calibri" panose="020F0502020204030204"/>
              </a:rPr>
              <a:t> in </a:t>
            </a:r>
            <a:r>
              <a:rPr lang="de-DE" err="1">
                <a:cs typeface="Calibri" panose="020F0502020204030204"/>
              </a:rPr>
              <a:t>the</a:t>
            </a:r>
            <a:r>
              <a:rPr lang="de-DE">
                <a:cs typeface="Calibri" panose="020F0502020204030204"/>
              </a:rPr>
              <a:t> </a:t>
            </a:r>
            <a:r>
              <a:rPr lang="de-DE" err="1">
                <a:cs typeface="Calibri" panose="020F0502020204030204"/>
              </a:rPr>
              <a:t>landscape</a:t>
            </a:r>
            <a:r>
              <a:rPr lang="de-DE">
                <a:cs typeface="Calibri" panose="020F0502020204030204"/>
              </a:rPr>
              <a:t> -&gt; </a:t>
            </a:r>
            <a:r>
              <a:rPr lang="de-DE" err="1">
                <a:cs typeface="Calibri" panose="020F0502020204030204"/>
              </a:rPr>
              <a:t>nP</a:t>
            </a:r>
            <a:endParaRPr lang="de-DE" err="1"/>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If</a:t>
            </a:r>
            <a:r>
              <a:rPr lang="de-DE" dirty="0"/>
              <a:t> </a:t>
            </a:r>
            <a:r>
              <a:rPr lang="de-DE" dirty="0" err="1"/>
              <a:t>you</a:t>
            </a:r>
            <a:r>
              <a:rPr lang="de-DE" dirty="0"/>
              <a:t> </a:t>
            </a:r>
            <a:r>
              <a:rPr lang="de-DE" dirty="0" err="1"/>
              <a:t>calculate</a:t>
            </a:r>
            <a:r>
              <a:rPr lang="de-DE" dirty="0"/>
              <a:t> </a:t>
            </a:r>
            <a:r>
              <a:rPr lang="de-DE" dirty="0" err="1"/>
              <a:t>it</a:t>
            </a:r>
            <a:r>
              <a:rPr lang="de-DE" dirty="0"/>
              <a:t> </a:t>
            </a:r>
            <a:r>
              <a:rPr lang="de-DE" dirty="0" err="1"/>
              <a:t>the</a:t>
            </a:r>
            <a:r>
              <a:rPr lang="de-DE" dirty="0"/>
              <a:t> </a:t>
            </a:r>
            <a:r>
              <a:rPr lang="de-DE" dirty="0" err="1"/>
              <a:t>output</a:t>
            </a:r>
            <a:r>
              <a:rPr lang="de-DE" dirty="0"/>
              <a:t> </a:t>
            </a:r>
            <a:r>
              <a:rPr lang="de-DE" dirty="0" err="1"/>
              <a:t>looks</a:t>
            </a:r>
            <a:r>
              <a:rPr lang="de-DE" dirty="0"/>
              <a:t> like </a:t>
            </a:r>
            <a:r>
              <a:rPr lang="de-DE" dirty="0" err="1"/>
              <a:t>that</a:t>
            </a:r>
            <a:r>
              <a:rPr lang="de-DE" dirty="0"/>
              <a:t>, </a:t>
            </a:r>
            <a:r>
              <a:rPr lang="de-DE" dirty="0" err="1"/>
              <a:t>we</a:t>
            </a:r>
            <a:r>
              <a:rPr lang="de-DE" dirty="0"/>
              <a:t> </a:t>
            </a:r>
            <a:r>
              <a:rPr lang="de-DE" dirty="0" err="1"/>
              <a:t>used</a:t>
            </a:r>
            <a:r>
              <a:rPr lang="de-DE" dirty="0"/>
              <a:t> Heidelberg </a:t>
            </a:r>
            <a:r>
              <a:rPr lang="de-DE" dirty="0" err="1"/>
              <a:t>as</a:t>
            </a:r>
            <a:r>
              <a:rPr lang="de-DE" dirty="0"/>
              <a:t> an </a:t>
            </a:r>
            <a:r>
              <a:rPr lang="de-DE" dirty="0" err="1"/>
              <a:t>example</a:t>
            </a:r>
            <a:r>
              <a:rPr lang="de-DE" dirty="0"/>
              <a:t>. </a:t>
            </a:r>
            <a:endParaRPr lang="de-DE" dirty="0" err="1">
              <a:cs typeface="Calibri" panose="020F0502020204030204"/>
            </a:endParaRPr>
          </a:p>
          <a:p>
            <a:r>
              <a:rPr lang="de-DE" dirty="0"/>
              <a:t>- The </a:t>
            </a:r>
            <a:r>
              <a:rPr lang="de-DE" dirty="0" err="1"/>
              <a:t>index</a:t>
            </a:r>
            <a:r>
              <a:rPr lang="de-DE" dirty="0"/>
              <a:t> </a:t>
            </a:r>
            <a:r>
              <a:rPr lang="de-DE" dirty="0" err="1"/>
              <a:t>outputs</a:t>
            </a:r>
            <a:r>
              <a:rPr lang="de-DE" dirty="0"/>
              <a:t> a </a:t>
            </a:r>
            <a:r>
              <a:rPr lang="de-DE" dirty="0" err="1"/>
              <a:t>value</a:t>
            </a:r>
            <a:r>
              <a:rPr lang="de-DE" dirty="0"/>
              <a:t> </a:t>
            </a:r>
            <a:r>
              <a:rPr lang="de-DE" dirty="0" err="1"/>
              <a:t>range</a:t>
            </a:r>
            <a:r>
              <a:rPr lang="de-DE" dirty="0"/>
              <a:t> </a:t>
            </a:r>
            <a:r>
              <a:rPr lang="de-DE" dirty="0" err="1"/>
              <a:t>between</a:t>
            </a:r>
            <a:r>
              <a:rPr lang="de-DE" dirty="0"/>
              <a:t> –1 and 1, </a:t>
            </a:r>
            <a:r>
              <a:rPr lang="de-DE" dirty="0" err="1"/>
              <a:t>where</a:t>
            </a:r>
            <a:r>
              <a:rPr lang="de-DE" dirty="0"/>
              <a:t> </a:t>
            </a:r>
            <a:r>
              <a:rPr lang="de-DE" dirty="0" err="1"/>
              <a:t>the</a:t>
            </a:r>
            <a:r>
              <a:rPr lang="de-DE" dirty="0"/>
              <a:t> </a:t>
            </a:r>
            <a:r>
              <a:rPr lang="de-DE" dirty="0" err="1"/>
              <a:t>value</a:t>
            </a:r>
            <a:r>
              <a:rPr lang="de-DE" dirty="0"/>
              <a:t> </a:t>
            </a:r>
            <a:r>
              <a:rPr lang="de-DE" dirty="0" err="1"/>
              <a:t>range</a:t>
            </a:r>
            <a:r>
              <a:rPr lang="de-DE" dirty="0"/>
              <a:t> </a:t>
            </a:r>
            <a:r>
              <a:rPr lang="de-DE" dirty="0" err="1"/>
              <a:t>between</a:t>
            </a:r>
            <a:r>
              <a:rPr lang="de-DE" dirty="0"/>
              <a:t> 0.2 </a:t>
            </a:r>
            <a:r>
              <a:rPr lang="de-DE" dirty="0" err="1"/>
              <a:t>to</a:t>
            </a:r>
            <a:r>
              <a:rPr lang="de-DE" dirty="0"/>
              <a:t> 1 </a:t>
            </a:r>
            <a:r>
              <a:rPr lang="de-DE" dirty="0" err="1"/>
              <a:t>incrementally</a:t>
            </a:r>
            <a:r>
              <a:rPr lang="de-DE" dirty="0"/>
              <a:t> </a:t>
            </a:r>
            <a:r>
              <a:rPr lang="de-DE" dirty="0" err="1"/>
              <a:t>shows</a:t>
            </a:r>
            <a:r>
              <a:rPr lang="de-DE" dirty="0"/>
              <a:t> </a:t>
            </a:r>
            <a:r>
              <a:rPr lang="de-DE" dirty="0" err="1"/>
              <a:t>the</a:t>
            </a:r>
            <a:r>
              <a:rPr lang="de-DE" dirty="0"/>
              <a:t> </a:t>
            </a:r>
            <a:r>
              <a:rPr lang="de-DE" dirty="0" err="1"/>
              <a:t>said</a:t>
            </a:r>
            <a:r>
              <a:rPr lang="de-DE" dirty="0"/>
              <a:t> </a:t>
            </a:r>
            <a:r>
              <a:rPr lang="de-DE" dirty="0" err="1"/>
              <a:t>properties</a:t>
            </a:r>
            <a:r>
              <a:rPr lang="de-DE" dirty="0"/>
              <a:t> </a:t>
            </a:r>
            <a:r>
              <a:rPr lang="de-DE" dirty="0" err="1"/>
              <a:t>of</a:t>
            </a:r>
            <a:r>
              <a:rPr lang="de-DE" dirty="0"/>
              <a:t> </a:t>
            </a:r>
            <a:r>
              <a:rPr lang="de-DE" dirty="0" err="1"/>
              <a:t>vegetation</a:t>
            </a:r>
            <a:r>
              <a:rPr lang="de-DE" dirty="0"/>
              <a:t>.</a:t>
            </a:r>
            <a:endParaRPr lang="de-DE" dirty="0" err="1"/>
          </a:p>
          <a:p>
            <a:r>
              <a:rPr lang="de-DE" dirty="0"/>
              <a:t>- Every </a:t>
            </a:r>
            <a:r>
              <a:rPr lang="de-DE" dirty="0" err="1"/>
              <a:t>pixel</a:t>
            </a:r>
            <a:r>
              <a:rPr lang="de-DE" dirty="0"/>
              <a:t> </a:t>
            </a:r>
            <a:r>
              <a:rPr lang="de-DE" dirty="0" err="1"/>
              <a:t>with</a:t>
            </a:r>
            <a:r>
              <a:rPr lang="de-DE" dirty="0"/>
              <a:t> a </a:t>
            </a:r>
            <a:r>
              <a:rPr lang="de-DE" dirty="0" err="1"/>
              <a:t>value</a:t>
            </a:r>
            <a:r>
              <a:rPr lang="de-DE" dirty="0"/>
              <a:t> </a:t>
            </a:r>
            <a:r>
              <a:rPr lang="de-DE" dirty="0" err="1"/>
              <a:t>beneath</a:t>
            </a:r>
            <a:r>
              <a:rPr lang="de-DE" dirty="0"/>
              <a:t> 0.2 </a:t>
            </a:r>
            <a:r>
              <a:rPr lang="de-DE" dirty="0" err="1"/>
              <a:t>is</a:t>
            </a:r>
            <a:r>
              <a:rPr lang="de-DE" dirty="0"/>
              <a:t> </a:t>
            </a:r>
            <a:r>
              <a:rPr lang="de-DE" dirty="0" err="1"/>
              <a:t>basically</a:t>
            </a:r>
            <a:r>
              <a:rPr lang="de-DE" dirty="0"/>
              <a:t> not </a:t>
            </a:r>
            <a:r>
              <a:rPr lang="de-DE" dirty="0" err="1"/>
              <a:t>vegetation because its photosynthetically inactive</a:t>
            </a:r>
            <a:endParaRPr lang="de-DE">
              <a:cs typeface="Calibri" panose="020F0502020204030204"/>
            </a:endParaRPr>
          </a:p>
          <a:p>
            <a:r>
              <a:rPr lang="de-DE" i="1" dirty="0">
                <a:cs typeface="Calibri" panose="020F0502020204030204"/>
              </a:rPr>
              <a:t>(weiter)</a:t>
            </a:r>
            <a:endParaRPr lang="de-DE" i="1" dirty="0">
              <a:cs typeface="Calibri" panose="020F0502020204030204"/>
            </a:endParaRPr>
          </a:p>
          <a:p>
            <a:r>
              <a:rPr lang="de-DE" dirty="0">
                <a:cs typeface="Calibri" panose="020F0502020204030204"/>
              </a:rPr>
              <a:t>- </a:t>
            </a:r>
            <a:r>
              <a:rPr lang="de-DE" dirty="0" err="1">
                <a:cs typeface="Calibri" panose="020F0502020204030204"/>
              </a:rPr>
              <a:t>Literature</a:t>
            </a:r>
            <a:r>
              <a:rPr lang="de-DE" dirty="0">
                <a:cs typeface="Calibri" panose="020F0502020204030204"/>
              </a:rPr>
              <a:t> </a:t>
            </a:r>
            <a:r>
              <a:rPr lang="de-DE" dirty="0" err="1">
                <a:cs typeface="Calibri" panose="020F0502020204030204"/>
              </a:rPr>
              <a:t>further</a:t>
            </a:r>
            <a:r>
              <a:rPr lang="de-DE" dirty="0">
                <a:cs typeface="Calibri" panose="020F0502020204030204"/>
              </a:rPr>
              <a:t> </a:t>
            </a:r>
            <a:r>
              <a:rPr lang="de-DE" dirty="0" err="1">
                <a:cs typeface="Calibri" panose="020F0502020204030204"/>
              </a:rPr>
              <a:t>reclassifies</a:t>
            </a:r>
            <a:r>
              <a:rPr lang="de-DE" dirty="0">
                <a:cs typeface="Calibri" panose="020F0502020204030204"/>
              </a:rPr>
              <a:t> </a:t>
            </a:r>
            <a:r>
              <a:rPr lang="de-DE" dirty="0" err="1">
                <a:cs typeface="Calibri" panose="020F0502020204030204"/>
              </a:rPr>
              <a:t>this</a:t>
            </a:r>
            <a:r>
              <a:rPr lang="de-DE" dirty="0">
                <a:cs typeface="Calibri" panose="020F0502020204030204"/>
              </a:rPr>
              <a:t> </a:t>
            </a:r>
            <a:r>
              <a:rPr lang="de-DE" dirty="0" err="1">
                <a:cs typeface="Calibri" panose="020F0502020204030204"/>
              </a:rPr>
              <a:t>value</a:t>
            </a:r>
            <a:r>
              <a:rPr lang="de-DE" dirty="0">
                <a:cs typeface="Calibri" panose="020F0502020204030204"/>
              </a:rPr>
              <a:t> </a:t>
            </a:r>
            <a:r>
              <a:rPr lang="de-DE" dirty="0" err="1">
                <a:cs typeface="Calibri" panose="020F0502020204030204"/>
              </a:rPr>
              <a:t>range</a:t>
            </a:r>
            <a:r>
              <a:rPr lang="de-DE" dirty="0">
                <a:cs typeface="Calibri" panose="020F0502020204030204"/>
              </a:rPr>
              <a:t> into classes </a:t>
            </a:r>
            <a:r>
              <a:rPr lang="de-DE" dirty="0" err="1">
                <a:cs typeface="Calibri" panose="020F0502020204030204"/>
                <a:sym typeface="+mn-ea"/>
              </a:rPr>
              <a:t>to</a:t>
            </a:r>
            <a:r>
              <a:rPr lang="de-DE" dirty="0">
                <a:cs typeface="Calibri" panose="020F0502020204030204"/>
                <a:sym typeface="+mn-ea"/>
              </a:rPr>
              <a:t> be able </a:t>
            </a:r>
            <a:r>
              <a:rPr lang="de-DE" dirty="0" err="1">
                <a:cs typeface="Calibri" panose="020F0502020204030204"/>
                <a:sym typeface="+mn-ea"/>
              </a:rPr>
              <a:t>to</a:t>
            </a:r>
            <a:r>
              <a:rPr lang="de-DE" dirty="0">
                <a:cs typeface="Calibri" panose="020F0502020204030204"/>
                <a:sym typeface="+mn-ea"/>
              </a:rPr>
              <a:t> </a:t>
            </a:r>
            <a:r>
              <a:rPr lang="de-DE" dirty="0" err="1">
                <a:cs typeface="Calibri" panose="020F0502020204030204"/>
                <a:sym typeface="+mn-ea"/>
              </a:rPr>
              <a:t>determine</a:t>
            </a:r>
            <a:r>
              <a:rPr lang="de-DE" dirty="0">
                <a:cs typeface="Calibri" panose="020F0502020204030204"/>
                <a:sym typeface="+mn-ea"/>
              </a:rPr>
              <a:t> </a:t>
            </a:r>
            <a:r>
              <a:rPr lang="de-DE" dirty="0" err="1">
                <a:cs typeface="Calibri" panose="020F0502020204030204"/>
                <a:sym typeface="+mn-ea"/>
              </a:rPr>
              <a:t>the</a:t>
            </a:r>
            <a:r>
              <a:rPr lang="de-DE" dirty="0">
                <a:cs typeface="Calibri" panose="020F0502020204030204"/>
                <a:sym typeface="+mn-ea"/>
              </a:rPr>
              <a:t> </a:t>
            </a:r>
            <a:r>
              <a:rPr lang="de-DE" dirty="0" err="1">
                <a:cs typeface="Calibri" panose="020F0502020204030204"/>
                <a:sym typeface="+mn-ea"/>
              </a:rPr>
              <a:t>location</a:t>
            </a:r>
            <a:r>
              <a:rPr lang="de-DE" dirty="0">
                <a:cs typeface="Calibri" panose="020F0502020204030204"/>
                <a:sym typeface="+mn-ea"/>
              </a:rPr>
              <a:t> and </a:t>
            </a:r>
            <a:r>
              <a:rPr lang="de-DE" dirty="0" err="1">
                <a:cs typeface="Calibri" panose="020F0502020204030204"/>
                <a:sym typeface="+mn-ea"/>
              </a:rPr>
              <a:t>frequency of different levels</a:t>
            </a:r>
            <a:r>
              <a:rPr lang="de-DE" dirty="0">
                <a:cs typeface="Calibri" panose="020F0502020204030204"/>
                <a:sym typeface="+mn-ea"/>
              </a:rPr>
              <a:t> </a:t>
            </a:r>
            <a:r>
              <a:rPr lang="de-DE" dirty="0" err="1">
                <a:cs typeface="Calibri" panose="020F0502020204030204"/>
                <a:sym typeface="+mn-ea"/>
              </a:rPr>
              <a:t>of</a:t>
            </a:r>
            <a:r>
              <a:rPr lang="de-DE" dirty="0">
                <a:cs typeface="Calibri" panose="020F0502020204030204"/>
                <a:sym typeface="+mn-ea"/>
              </a:rPr>
              <a:t> </a:t>
            </a:r>
            <a:r>
              <a:rPr lang="de-DE" dirty="0" err="1">
                <a:cs typeface="Calibri" panose="020F0502020204030204"/>
                <a:sym typeface="+mn-ea"/>
              </a:rPr>
              <a:t>vegetation</a:t>
            </a:r>
            <a:r>
              <a:rPr lang="de-DE" dirty="0">
                <a:cs typeface="Calibri" panose="020F0502020204030204"/>
              </a:rPr>
              <a:t> </a:t>
            </a:r>
            <a:endParaRPr lang="de-DE" dirty="0">
              <a:cs typeface="Calibri" panose="020F0502020204030204"/>
            </a:endParaRPr>
          </a:p>
          <a:p>
            <a:r>
              <a:rPr lang="de-DE" dirty="0"/>
              <a:t>- </a:t>
            </a:r>
            <a:r>
              <a:rPr lang="de-DE" dirty="0" err="1"/>
              <a:t>We</a:t>
            </a:r>
            <a:r>
              <a:rPr lang="de-DE" dirty="0"/>
              <a:t> thought of </a:t>
            </a:r>
            <a:r>
              <a:rPr lang="de-DE" dirty="0" err="1"/>
              <a:t>using</a:t>
            </a:r>
            <a:r>
              <a:rPr lang="de-DE" dirty="0"/>
              <a:t> </a:t>
            </a:r>
            <a:r>
              <a:rPr lang="de-DE" dirty="0" err="1"/>
              <a:t>those</a:t>
            </a:r>
            <a:r>
              <a:rPr lang="de-DE" dirty="0"/>
              <a:t> </a:t>
            </a:r>
            <a:r>
              <a:rPr lang="de-DE" dirty="0" err="1"/>
              <a:t>classes</a:t>
            </a:r>
            <a:r>
              <a:rPr lang="de-DE" dirty="0"/>
              <a:t> </a:t>
            </a:r>
            <a:r>
              <a:rPr lang="de-DE" dirty="0" err="1"/>
              <a:t>to</a:t>
            </a:r>
            <a:r>
              <a:rPr lang="de-DE" dirty="0"/>
              <a:t> </a:t>
            </a:r>
            <a:r>
              <a:rPr lang="de-DE" dirty="0" err="1"/>
              <a:t>calculate</a:t>
            </a:r>
            <a:r>
              <a:rPr lang="de-DE" dirty="0"/>
              <a:t> </a:t>
            </a:r>
            <a:r>
              <a:rPr lang="de-DE" dirty="0" err="1"/>
              <a:t>the</a:t>
            </a:r>
            <a:r>
              <a:rPr lang="de-DE" dirty="0"/>
              <a:t> total </a:t>
            </a:r>
            <a:r>
              <a:rPr lang="de-DE" dirty="0" err="1"/>
              <a:t>area</a:t>
            </a:r>
            <a:r>
              <a:rPr lang="de-DE" dirty="0"/>
              <a:t> </a:t>
            </a:r>
            <a:r>
              <a:rPr lang="de-DE" dirty="0" err="1"/>
              <a:t>of</a:t>
            </a:r>
            <a:r>
              <a:rPr lang="de-DE" dirty="0"/>
              <a:t> </a:t>
            </a:r>
            <a:r>
              <a:rPr lang="de-DE" dirty="0" err="1"/>
              <a:t>the</a:t>
            </a:r>
            <a:r>
              <a:rPr lang="de-DE" dirty="0"/>
              <a:t> different </a:t>
            </a:r>
            <a:r>
              <a:rPr lang="de-DE" dirty="0" err="1"/>
              <a:t>levels</a:t>
            </a:r>
            <a:r>
              <a:rPr lang="de-DE" dirty="0"/>
              <a:t> </a:t>
            </a:r>
            <a:r>
              <a:rPr lang="de-DE" dirty="0" err="1"/>
              <a:t>of</a:t>
            </a:r>
            <a:r>
              <a:rPr lang="de-DE" dirty="0"/>
              <a:t> </a:t>
            </a:r>
            <a:r>
              <a:rPr lang="de-DE" dirty="0" err="1"/>
              <a:t>vegetation</a:t>
            </a:r>
            <a:r>
              <a:rPr lang="de-DE" dirty="0"/>
              <a:t> </a:t>
            </a:r>
            <a:r>
              <a:rPr lang="de-DE" dirty="0" err="1"/>
              <a:t>by</a:t>
            </a:r>
            <a:r>
              <a:rPr lang="de-DE" dirty="0"/>
              <a:t> </a:t>
            </a:r>
            <a:r>
              <a:rPr lang="de-DE" dirty="0" err="1"/>
              <a:t>using</a:t>
            </a:r>
            <a:r>
              <a:rPr lang="de-DE" dirty="0"/>
              <a:t> </a:t>
            </a:r>
            <a:r>
              <a:rPr lang="de-DE" dirty="0" err="1"/>
              <a:t>the</a:t>
            </a:r>
            <a:r>
              <a:rPr lang="de-DE" dirty="0"/>
              <a:t> </a:t>
            </a:r>
            <a:r>
              <a:rPr lang="de-DE" dirty="0" err="1"/>
              <a:t>frequency</a:t>
            </a:r>
            <a:r>
              <a:rPr lang="de-DE" dirty="0"/>
              <a:t> </a:t>
            </a:r>
            <a:r>
              <a:rPr lang="de-DE" dirty="0" err="1"/>
              <a:t>of</a:t>
            </a:r>
            <a:r>
              <a:rPr lang="de-DE" dirty="0"/>
              <a:t> </a:t>
            </a:r>
            <a:r>
              <a:rPr lang="de-DE" dirty="0" err="1"/>
              <a:t>pixels</a:t>
            </a:r>
            <a:r>
              <a:rPr lang="de-DE" dirty="0"/>
              <a:t> in a </a:t>
            </a:r>
            <a:r>
              <a:rPr lang="de-DE" dirty="0" err="1"/>
              <a:t>specific</a:t>
            </a:r>
            <a:r>
              <a:rPr lang="de-DE" dirty="0"/>
              <a:t> </a:t>
            </a:r>
            <a:r>
              <a:rPr lang="de-DE" dirty="0" err="1"/>
              <a:t>class</a:t>
            </a:r>
            <a:endParaRPr lang="de-DE" dirty="0">
              <a:cs typeface="Calibri" panose="020F0502020204030204"/>
            </a:endParaRPr>
          </a:p>
          <a:p>
            <a:r>
              <a:rPr lang="de-DE" dirty="0">
                <a:cs typeface="Calibri" panose="020F0502020204030204"/>
              </a:rPr>
              <a:t>- The </a:t>
            </a:r>
            <a:r>
              <a:rPr lang="de-DE" dirty="0" err="1">
                <a:cs typeface="Calibri" panose="020F0502020204030204"/>
              </a:rPr>
              <a:t>classes</a:t>
            </a:r>
            <a:r>
              <a:rPr lang="de-DE" dirty="0">
                <a:cs typeface="Calibri" panose="020F0502020204030204"/>
              </a:rPr>
              <a:t> </a:t>
            </a:r>
            <a:r>
              <a:rPr lang="de-DE" dirty="0" err="1">
                <a:cs typeface="Calibri" panose="020F0502020204030204"/>
              </a:rPr>
              <a:t>are</a:t>
            </a:r>
            <a:r>
              <a:rPr lang="de-DE" dirty="0">
                <a:cs typeface="Calibri" panose="020F0502020204030204"/>
              </a:rPr>
              <a:t> furthermore </a:t>
            </a:r>
            <a:r>
              <a:rPr lang="de-DE" dirty="0" err="1">
                <a:cs typeface="Calibri" panose="020F0502020204030204"/>
              </a:rPr>
              <a:t>important</a:t>
            </a:r>
            <a:r>
              <a:rPr lang="de-DE" dirty="0">
                <a:cs typeface="Calibri" panose="020F0502020204030204"/>
              </a:rPr>
              <a:t> </a:t>
            </a:r>
            <a:r>
              <a:rPr lang="de-DE" dirty="0" err="1">
                <a:cs typeface="Calibri" panose="020F0502020204030204"/>
              </a:rPr>
              <a:t>to</a:t>
            </a:r>
            <a:r>
              <a:rPr lang="de-DE" dirty="0">
                <a:cs typeface="Calibri" panose="020F0502020204030204"/>
              </a:rPr>
              <a:t> </a:t>
            </a:r>
            <a:r>
              <a:rPr lang="de-DE" dirty="0" err="1">
                <a:cs typeface="Calibri" panose="020F0502020204030204"/>
              </a:rPr>
              <a:t>calculate</a:t>
            </a:r>
            <a:r>
              <a:rPr lang="de-DE" dirty="0">
                <a:cs typeface="Calibri" panose="020F0502020204030204"/>
              </a:rPr>
              <a:t> </a:t>
            </a:r>
            <a:r>
              <a:rPr lang="de-DE" dirty="0" err="1">
                <a:cs typeface="Calibri" panose="020F0502020204030204"/>
              </a:rPr>
              <a:t>the</a:t>
            </a:r>
            <a:r>
              <a:rPr lang="de-DE" dirty="0">
                <a:cs typeface="Calibri" panose="020F0502020204030204"/>
              </a:rPr>
              <a:t> total </a:t>
            </a:r>
            <a:r>
              <a:rPr lang="de-DE" dirty="0" err="1">
                <a:cs typeface="Calibri" panose="020F0502020204030204"/>
              </a:rPr>
              <a:t>sequestration</a:t>
            </a:r>
            <a:r>
              <a:rPr lang="de-DE" dirty="0">
                <a:cs typeface="Calibri" panose="020F0502020204030204"/>
              </a:rPr>
              <a:t> </a:t>
            </a:r>
            <a:r>
              <a:rPr lang="de-DE" dirty="0" err="1">
                <a:cs typeface="Calibri" panose="020F0502020204030204"/>
              </a:rPr>
              <a:t>ability</a:t>
            </a:r>
            <a:r>
              <a:rPr lang="de-DE" dirty="0">
                <a:cs typeface="Calibri" panose="020F0502020204030204"/>
              </a:rPr>
              <a:t> </a:t>
            </a:r>
            <a:r>
              <a:rPr lang="de-DE" dirty="0" err="1">
                <a:cs typeface="Calibri" panose="020F0502020204030204"/>
              </a:rPr>
              <a:t>of</a:t>
            </a:r>
            <a:r>
              <a:rPr lang="de-DE" dirty="0">
                <a:cs typeface="Calibri" panose="020F0502020204030204"/>
              </a:rPr>
              <a:t> </a:t>
            </a:r>
            <a:r>
              <a:rPr lang="de-DE" dirty="0" err="1">
                <a:cs typeface="Calibri" panose="020F0502020204030204"/>
              </a:rPr>
              <a:t>vegetation</a:t>
            </a:r>
            <a:r>
              <a:rPr lang="de-DE" dirty="0">
                <a:cs typeface="Calibri" panose="020F0502020204030204"/>
              </a:rPr>
              <a:t> </a:t>
            </a:r>
            <a:r>
              <a:rPr lang="de-DE" dirty="0" err="1">
                <a:cs typeface="Calibri" panose="020F0502020204030204"/>
              </a:rPr>
              <a:t>because</a:t>
            </a:r>
            <a:r>
              <a:rPr lang="de-DE" dirty="0">
                <a:cs typeface="Calibri" panose="020F0502020204030204"/>
              </a:rPr>
              <a:t> </a:t>
            </a:r>
            <a:r>
              <a:rPr lang="de-DE" dirty="0" err="1">
                <a:cs typeface="Calibri" panose="020F0502020204030204"/>
              </a:rPr>
              <a:t>we</a:t>
            </a:r>
            <a:r>
              <a:rPr lang="de-DE" dirty="0">
                <a:cs typeface="Calibri" panose="020F0502020204030204"/>
              </a:rPr>
              <a:t> </a:t>
            </a:r>
            <a:r>
              <a:rPr lang="de-DE" dirty="0" err="1">
                <a:cs typeface="Calibri" panose="020F0502020204030204"/>
              </a:rPr>
              <a:t>convert</a:t>
            </a:r>
            <a:r>
              <a:rPr lang="de-DE" dirty="0">
                <a:cs typeface="Calibri" panose="020F0502020204030204"/>
              </a:rPr>
              <a:t> </a:t>
            </a:r>
            <a:r>
              <a:rPr lang="de-DE" dirty="0" err="1">
                <a:cs typeface="Calibri" panose="020F0502020204030204"/>
              </a:rPr>
              <a:t>this</a:t>
            </a:r>
            <a:r>
              <a:rPr lang="de-DE" dirty="0">
                <a:cs typeface="Calibri" panose="020F0502020204030204"/>
              </a:rPr>
              <a:t> </a:t>
            </a:r>
            <a:r>
              <a:rPr lang="de-DE" dirty="0" err="1">
                <a:cs typeface="Calibri" panose="020F0502020204030204"/>
              </a:rPr>
              <a:t>frequency</a:t>
            </a:r>
            <a:r>
              <a:rPr lang="de-DE" dirty="0">
                <a:cs typeface="Calibri" panose="020F0502020204030204"/>
              </a:rPr>
              <a:t> </a:t>
            </a:r>
            <a:r>
              <a:rPr lang="de-DE" dirty="0" err="1">
                <a:cs typeface="Calibri" panose="020F0502020204030204"/>
              </a:rPr>
              <a:t>of</a:t>
            </a:r>
            <a:r>
              <a:rPr lang="de-DE" dirty="0">
                <a:cs typeface="Calibri" panose="020F0502020204030204"/>
              </a:rPr>
              <a:t> </a:t>
            </a:r>
            <a:r>
              <a:rPr lang="de-DE" dirty="0" err="1">
                <a:cs typeface="Calibri" panose="020F0502020204030204"/>
              </a:rPr>
              <a:t>pixels</a:t>
            </a:r>
            <a:r>
              <a:rPr lang="de-DE" dirty="0">
                <a:cs typeface="Calibri" panose="020F0502020204030204"/>
              </a:rPr>
              <a:t> </a:t>
            </a:r>
            <a:r>
              <a:rPr lang="de-DE" dirty="0" err="1">
                <a:cs typeface="Calibri" panose="020F0502020204030204"/>
              </a:rPr>
              <a:t>into</a:t>
            </a:r>
            <a:r>
              <a:rPr lang="de-DE" dirty="0">
                <a:cs typeface="Calibri" panose="020F0502020204030204"/>
              </a:rPr>
              <a:t> </a:t>
            </a:r>
            <a:r>
              <a:rPr lang="de-DE" dirty="0" err="1">
                <a:cs typeface="Calibri" panose="020F0502020204030204"/>
              </a:rPr>
              <a:t>area</a:t>
            </a:r>
            <a:r>
              <a:rPr lang="de-DE" dirty="0">
                <a:cs typeface="Calibri" panose="020F0502020204030204"/>
              </a:rPr>
              <a:t> </a:t>
            </a:r>
            <a:r>
              <a:rPr lang="de-DE" dirty="0" err="1">
                <a:cs typeface="Calibri" panose="020F0502020204030204"/>
              </a:rPr>
              <a:t>values</a:t>
            </a:r>
            <a:r>
              <a:rPr lang="de-DE" dirty="0">
                <a:cs typeface="Calibri" panose="020F0502020204030204"/>
              </a:rPr>
              <a:t> and </a:t>
            </a:r>
            <a:r>
              <a:rPr lang="de-DE" dirty="0" err="1">
                <a:cs typeface="Calibri" panose="020F0502020204030204"/>
              </a:rPr>
              <a:t>correlate</a:t>
            </a:r>
            <a:r>
              <a:rPr lang="de-DE" dirty="0">
                <a:cs typeface="Calibri" panose="020F0502020204030204"/>
              </a:rPr>
              <a:t> </a:t>
            </a:r>
            <a:r>
              <a:rPr lang="de-DE" dirty="0" err="1">
                <a:cs typeface="Calibri" panose="020F0502020204030204"/>
              </a:rPr>
              <a:t>them</a:t>
            </a:r>
            <a:r>
              <a:rPr lang="de-DE" dirty="0">
                <a:cs typeface="Calibri" panose="020F0502020204030204"/>
              </a:rPr>
              <a:t> </a:t>
            </a:r>
            <a:r>
              <a:rPr lang="de-DE" dirty="0" err="1">
                <a:cs typeface="Calibri" panose="020F0502020204030204"/>
              </a:rPr>
              <a:t>with</a:t>
            </a:r>
            <a:r>
              <a:rPr lang="de-DE" dirty="0">
                <a:cs typeface="Calibri" panose="020F0502020204030204"/>
              </a:rPr>
              <a:t> </a:t>
            </a:r>
            <a:r>
              <a:rPr lang="de-DE" dirty="0" err="1">
                <a:cs typeface="Calibri" panose="020F0502020204030204"/>
              </a:rPr>
              <a:t>specific</a:t>
            </a:r>
            <a:r>
              <a:rPr lang="de-DE" dirty="0">
                <a:cs typeface="Calibri" panose="020F0502020204030204"/>
              </a:rPr>
              <a:t> </a:t>
            </a:r>
            <a:r>
              <a:rPr lang="de-DE" dirty="0" err="1">
                <a:cs typeface="Calibri" panose="020F0502020204030204"/>
              </a:rPr>
              <a:t>sequestration</a:t>
            </a:r>
            <a:r>
              <a:rPr lang="de-DE" dirty="0">
                <a:cs typeface="Calibri" panose="020F0502020204030204"/>
              </a:rPr>
              <a:t> </a:t>
            </a:r>
            <a:r>
              <a:rPr lang="de-DE" dirty="0" err="1">
                <a:cs typeface="Calibri" panose="020F0502020204030204"/>
              </a:rPr>
              <a:t>values</a:t>
            </a:r>
            <a:r>
              <a:rPr lang="de-DE" dirty="0">
                <a:cs typeface="Calibri" panose="020F0502020204030204"/>
              </a:rPr>
              <a:t> </a:t>
            </a:r>
            <a:r>
              <a:rPr lang="de-DE" dirty="0" err="1">
                <a:cs typeface="Calibri" panose="020F0502020204030204"/>
              </a:rPr>
              <a:t>depending</a:t>
            </a:r>
            <a:r>
              <a:rPr lang="de-DE" dirty="0">
                <a:cs typeface="Calibri" panose="020F0502020204030204"/>
              </a:rPr>
              <a:t> on </a:t>
            </a:r>
            <a:r>
              <a:rPr lang="de-DE" dirty="0" err="1">
                <a:cs typeface="Calibri" panose="020F0502020204030204"/>
              </a:rPr>
              <a:t>the</a:t>
            </a:r>
            <a:r>
              <a:rPr lang="de-DE" dirty="0">
                <a:cs typeface="Calibri" panose="020F0502020204030204"/>
              </a:rPr>
              <a:t> </a:t>
            </a:r>
            <a:r>
              <a:rPr lang="de-DE" dirty="0" err="1">
                <a:cs typeface="Calibri" panose="020F0502020204030204"/>
              </a:rPr>
              <a:t>levels</a:t>
            </a:r>
            <a:r>
              <a:rPr lang="de-DE" dirty="0">
                <a:cs typeface="Calibri" panose="020F0502020204030204"/>
              </a:rPr>
              <a:t> </a:t>
            </a:r>
            <a:r>
              <a:rPr lang="de-DE" dirty="0" err="1">
                <a:cs typeface="Calibri" panose="020F0502020204030204"/>
              </a:rPr>
              <a:t>of</a:t>
            </a:r>
            <a:r>
              <a:rPr lang="de-DE" dirty="0">
                <a:cs typeface="Calibri" panose="020F0502020204030204"/>
              </a:rPr>
              <a:t> </a:t>
            </a:r>
            <a:r>
              <a:rPr lang="de-DE" dirty="0" err="1">
                <a:cs typeface="Calibri" panose="020F0502020204030204"/>
              </a:rPr>
              <a:t>vegetation</a:t>
            </a:r>
            <a:endParaRPr lang="de-DE" dirty="0" err="1">
              <a:cs typeface="Calibri" panose="020F0502020204030204"/>
            </a:endParaRPr>
          </a:p>
          <a:p>
            <a:r>
              <a:rPr lang="de-DE" dirty="0">
                <a:cs typeface="Calibri" panose="020F0502020204030204"/>
                <a:sym typeface="+mn-ea"/>
              </a:rPr>
              <a:t>- And </a:t>
            </a:r>
            <a:r>
              <a:rPr lang="de-DE" dirty="0" err="1">
                <a:cs typeface="Calibri" panose="020F0502020204030204"/>
                <a:sym typeface="+mn-ea"/>
              </a:rPr>
              <a:t>if</a:t>
            </a:r>
            <a:r>
              <a:rPr lang="de-DE" dirty="0">
                <a:cs typeface="Calibri" panose="020F0502020204030204"/>
                <a:sym typeface="+mn-ea"/>
              </a:rPr>
              <a:t> </a:t>
            </a:r>
            <a:r>
              <a:rPr lang="de-DE" dirty="0" err="1">
                <a:cs typeface="Calibri" panose="020F0502020204030204"/>
                <a:sym typeface="+mn-ea"/>
              </a:rPr>
              <a:t>we</a:t>
            </a:r>
            <a:r>
              <a:rPr lang="de-DE" dirty="0">
                <a:cs typeface="Calibri" panose="020F0502020204030204"/>
                <a:sym typeface="+mn-ea"/>
              </a:rPr>
              <a:t> </a:t>
            </a:r>
            <a:r>
              <a:rPr lang="de-DE" dirty="0" err="1">
                <a:cs typeface="Calibri" panose="020F0502020204030204"/>
                <a:sym typeface="+mn-ea"/>
              </a:rPr>
              <a:t>color</a:t>
            </a:r>
            <a:r>
              <a:rPr lang="de-DE" dirty="0">
                <a:cs typeface="Calibri" panose="020F0502020204030204"/>
                <a:sym typeface="+mn-ea"/>
              </a:rPr>
              <a:t> </a:t>
            </a:r>
            <a:r>
              <a:rPr lang="de-DE" dirty="0" err="1">
                <a:cs typeface="Calibri" panose="020F0502020204030204"/>
                <a:sym typeface="+mn-ea"/>
              </a:rPr>
              <a:t>the</a:t>
            </a:r>
            <a:r>
              <a:rPr lang="de-DE" dirty="0">
                <a:cs typeface="Calibri" panose="020F0502020204030204"/>
                <a:sym typeface="+mn-ea"/>
              </a:rPr>
              <a:t> </a:t>
            </a:r>
            <a:r>
              <a:rPr lang="de-DE" dirty="0" err="1">
                <a:cs typeface="Calibri" panose="020F0502020204030204"/>
                <a:sym typeface="+mn-ea"/>
              </a:rPr>
              <a:t>whole</a:t>
            </a:r>
            <a:r>
              <a:rPr lang="de-DE" dirty="0">
                <a:cs typeface="Calibri" panose="020F0502020204030204"/>
                <a:sym typeface="+mn-ea"/>
              </a:rPr>
              <a:t> </a:t>
            </a:r>
            <a:r>
              <a:rPr lang="de-DE" dirty="0" err="1">
                <a:cs typeface="Calibri" panose="020F0502020204030204"/>
                <a:sym typeface="+mn-ea"/>
              </a:rPr>
              <a:t>reclassified</a:t>
            </a:r>
            <a:r>
              <a:rPr lang="de-DE" dirty="0">
                <a:cs typeface="Calibri" panose="020F0502020204030204"/>
                <a:sym typeface="+mn-ea"/>
              </a:rPr>
              <a:t> </a:t>
            </a:r>
            <a:r>
              <a:rPr lang="de-DE" dirty="0" err="1">
                <a:cs typeface="Calibri" panose="020F0502020204030204"/>
                <a:sym typeface="+mn-ea"/>
              </a:rPr>
              <a:t>thing</a:t>
            </a:r>
            <a:r>
              <a:rPr lang="de-DE" dirty="0">
                <a:cs typeface="Calibri" panose="020F0502020204030204"/>
                <a:sym typeface="+mn-ea"/>
              </a:rPr>
              <a:t> </a:t>
            </a:r>
            <a:r>
              <a:rPr lang="de-DE" dirty="0" err="1">
                <a:cs typeface="Calibri" panose="020F0502020204030204"/>
                <a:sym typeface="+mn-ea"/>
              </a:rPr>
              <a:t>with</a:t>
            </a:r>
            <a:r>
              <a:rPr lang="de-DE" dirty="0">
                <a:cs typeface="Calibri" panose="020F0502020204030204"/>
                <a:sym typeface="+mn-ea"/>
              </a:rPr>
              <a:t> a </a:t>
            </a:r>
            <a:r>
              <a:rPr lang="de-DE" dirty="0" err="1">
                <a:cs typeface="Calibri" panose="020F0502020204030204"/>
                <a:sym typeface="+mn-ea"/>
              </a:rPr>
              <a:t>predefined</a:t>
            </a:r>
            <a:r>
              <a:rPr lang="de-DE" dirty="0">
                <a:cs typeface="Calibri" panose="020F0502020204030204"/>
                <a:sym typeface="+mn-ea"/>
              </a:rPr>
              <a:t> </a:t>
            </a:r>
            <a:r>
              <a:rPr lang="de-DE" dirty="0" err="1">
                <a:cs typeface="Calibri" panose="020F0502020204030204"/>
                <a:sym typeface="+mn-ea"/>
              </a:rPr>
              <a:t>color</a:t>
            </a:r>
            <a:r>
              <a:rPr lang="de-DE" dirty="0">
                <a:cs typeface="Calibri" panose="020F0502020204030204"/>
                <a:sym typeface="+mn-ea"/>
              </a:rPr>
              <a:t> </a:t>
            </a:r>
            <a:r>
              <a:rPr lang="de-DE" dirty="0" err="1">
                <a:cs typeface="Calibri" panose="020F0502020204030204"/>
                <a:sym typeface="+mn-ea"/>
              </a:rPr>
              <a:t>definition</a:t>
            </a:r>
            <a:r>
              <a:rPr lang="de-DE" dirty="0">
                <a:cs typeface="Calibri" panose="020F0502020204030204"/>
                <a:sym typeface="+mn-ea"/>
              </a:rPr>
              <a:t> </a:t>
            </a:r>
            <a:r>
              <a:rPr lang="de-DE" dirty="0" err="1">
                <a:cs typeface="Calibri" panose="020F0502020204030204"/>
                <a:sym typeface="+mn-ea"/>
              </a:rPr>
              <a:t>file</a:t>
            </a:r>
            <a:r>
              <a:rPr lang="de-DE" dirty="0">
                <a:cs typeface="Calibri" panose="020F0502020204030204"/>
                <a:sym typeface="+mn-ea"/>
              </a:rPr>
              <a:t> </a:t>
            </a:r>
            <a:r>
              <a:rPr lang="de-DE" dirty="0" err="1">
                <a:cs typeface="Calibri" panose="020F0502020204030204"/>
                <a:sym typeface="+mn-ea"/>
              </a:rPr>
              <a:t>it</a:t>
            </a:r>
            <a:r>
              <a:rPr lang="de-DE" dirty="0">
                <a:cs typeface="Calibri" panose="020F0502020204030204"/>
                <a:sym typeface="+mn-ea"/>
              </a:rPr>
              <a:t> </a:t>
            </a:r>
            <a:r>
              <a:rPr lang="de-DE" dirty="0" err="1">
                <a:cs typeface="Calibri" panose="020F0502020204030204"/>
                <a:sym typeface="+mn-ea"/>
              </a:rPr>
              <a:t>looks</a:t>
            </a:r>
            <a:r>
              <a:rPr lang="de-DE" dirty="0">
                <a:cs typeface="Calibri" panose="020F0502020204030204"/>
                <a:sym typeface="+mn-ea"/>
              </a:rPr>
              <a:t> like </a:t>
            </a:r>
            <a:r>
              <a:rPr lang="de-DE" dirty="0" err="1">
                <a:cs typeface="Calibri" panose="020F0502020204030204"/>
                <a:sym typeface="+mn-ea"/>
              </a:rPr>
              <a:t>that</a:t>
            </a:r>
            <a:endParaRPr lang="de-DE" dirty="0">
              <a:cs typeface="Calibri" panose="020F0502020204030204"/>
            </a:endParaRPr>
          </a:p>
          <a:p>
            <a:r>
              <a:rPr lang="de-DE" i="1" dirty="0">
                <a:sym typeface="+mn-ea"/>
              </a:rPr>
              <a:t>(weiter)</a:t>
            </a:r>
            <a:endParaRPr lang="de-DE" dirty="0">
              <a:cs typeface="Calibri" panose="020F0502020204030204"/>
            </a:endParaRPr>
          </a:p>
          <a:p>
            <a:r>
              <a:rPr lang="de-DE" dirty="0">
                <a:cs typeface="Calibri" panose="020F0502020204030204"/>
              </a:rPr>
              <a:t>- So </a:t>
            </a:r>
            <a:r>
              <a:rPr lang="de-DE" dirty="0" err="1">
                <a:cs typeface="Calibri" panose="020F0502020204030204"/>
              </a:rPr>
              <a:t>the</a:t>
            </a:r>
            <a:r>
              <a:rPr lang="de-DE" dirty="0">
                <a:cs typeface="Calibri" panose="020F0502020204030204"/>
              </a:rPr>
              <a:t> </a:t>
            </a:r>
            <a:r>
              <a:rPr lang="de-DE" dirty="0" err="1">
                <a:cs typeface="Calibri" panose="020F0502020204030204"/>
              </a:rPr>
              <a:t>calculation</a:t>
            </a:r>
            <a:r>
              <a:rPr lang="de-DE" dirty="0">
                <a:cs typeface="Calibri" panose="020F0502020204030204"/>
              </a:rPr>
              <a:t> </a:t>
            </a:r>
            <a:r>
              <a:rPr lang="de-DE" dirty="0" err="1">
                <a:cs typeface="Calibri" panose="020F0502020204030204"/>
              </a:rPr>
              <a:t>of</a:t>
            </a:r>
            <a:r>
              <a:rPr lang="de-DE" dirty="0">
                <a:cs typeface="Calibri" panose="020F0502020204030204"/>
              </a:rPr>
              <a:t> </a:t>
            </a:r>
            <a:r>
              <a:rPr lang="de-DE" dirty="0" err="1">
                <a:cs typeface="Calibri" panose="020F0502020204030204"/>
              </a:rPr>
              <a:t>the</a:t>
            </a:r>
            <a:r>
              <a:rPr lang="de-DE" dirty="0">
                <a:cs typeface="Calibri" panose="020F0502020204030204"/>
              </a:rPr>
              <a:t> NDVI and </a:t>
            </a:r>
            <a:r>
              <a:rPr lang="de-DE" dirty="0" err="1">
                <a:cs typeface="Calibri" panose="020F0502020204030204"/>
              </a:rPr>
              <a:t>its</a:t>
            </a:r>
            <a:r>
              <a:rPr lang="de-DE" dirty="0">
                <a:cs typeface="Calibri" panose="020F0502020204030204"/>
              </a:rPr>
              <a:t> </a:t>
            </a:r>
            <a:r>
              <a:rPr lang="de-DE" dirty="0" err="1">
                <a:cs typeface="Calibri" panose="020F0502020204030204"/>
              </a:rPr>
              <a:t>reclassification</a:t>
            </a:r>
            <a:r>
              <a:rPr lang="de-DE" dirty="0">
                <a:cs typeface="Calibri" panose="020F0502020204030204"/>
              </a:rPr>
              <a:t> </a:t>
            </a:r>
            <a:r>
              <a:rPr lang="de-DE" dirty="0" err="1">
                <a:cs typeface="Calibri" panose="020F0502020204030204"/>
              </a:rPr>
              <a:t>are</a:t>
            </a:r>
            <a:r>
              <a:rPr lang="de-DE" dirty="0">
                <a:cs typeface="Calibri" panose="020F0502020204030204"/>
              </a:rPr>
              <a:t> </a:t>
            </a:r>
            <a:r>
              <a:rPr lang="de-DE" dirty="0" err="1">
                <a:cs typeface="Calibri" panose="020F0502020204030204"/>
              </a:rPr>
              <a:t>the</a:t>
            </a:r>
            <a:r>
              <a:rPr lang="de-DE" dirty="0">
                <a:cs typeface="Calibri" panose="020F0502020204030204"/>
              </a:rPr>
              <a:t> </a:t>
            </a:r>
            <a:r>
              <a:rPr lang="de-DE" dirty="0" err="1">
                <a:cs typeface="Calibri" panose="020F0502020204030204"/>
              </a:rPr>
              <a:t>main</a:t>
            </a:r>
            <a:r>
              <a:rPr lang="de-DE" dirty="0">
                <a:cs typeface="Calibri" panose="020F0502020204030204"/>
              </a:rPr>
              <a:t> </a:t>
            </a:r>
            <a:r>
              <a:rPr lang="de-DE" dirty="0" err="1">
                <a:cs typeface="Calibri" panose="020F0502020204030204"/>
              </a:rPr>
              <a:t>tools</a:t>
            </a:r>
            <a:r>
              <a:rPr lang="de-DE" dirty="0">
                <a:cs typeface="Calibri" panose="020F0502020204030204"/>
              </a:rPr>
              <a:t> </a:t>
            </a:r>
            <a:r>
              <a:rPr lang="de-DE" dirty="0" err="1">
                <a:cs typeface="Calibri" panose="020F0502020204030204"/>
              </a:rPr>
              <a:t>for</a:t>
            </a:r>
            <a:r>
              <a:rPr lang="de-DE" dirty="0">
                <a:cs typeface="Calibri" panose="020F0502020204030204"/>
              </a:rPr>
              <a:t> </a:t>
            </a:r>
            <a:r>
              <a:rPr lang="de-DE" dirty="0" err="1">
                <a:cs typeface="Calibri" panose="020F0502020204030204"/>
              </a:rPr>
              <a:t>our</a:t>
            </a:r>
            <a:r>
              <a:rPr lang="de-DE" dirty="0">
                <a:cs typeface="Calibri" panose="020F0502020204030204"/>
              </a:rPr>
              <a:t> </a:t>
            </a:r>
            <a:r>
              <a:rPr lang="de-DE" dirty="0" err="1">
                <a:cs typeface="Calibri" panose="020F0502020204030204"/>
              </a:rPr>
              <a:t>task</a:t>
            </a:r>
            <a:r>
              <a:rPr lang="de-DE" dirty="0">
                <a:cs typeface="Calibri" panose="020F0502020204030204"/>
              </a:rPr>
              <a:t> </a:t>
            </a:r>
            <a:endParaRPr lang="de-DE" dirty="0">
              <a:cs typeface="Calibri" panose="020F0502020204030204"/>
            </a:endParaRPr>
          </a:p>
          <a:p>
            <a:r>
              <a:rPr lang="de-DE" dirty="0">
                <a:cs typeface="Calibri" panose="020F0502020204030204"/>
              </a:rPr>
              <a:t>-&gt; </a:t>
            </a:r>
            <a:r>
              <a:rPr lang="de-DE" dirty="0" err="1">
                <a:cs typeface="Calibri" panose="020F0502020204030204"/>
              </a:rPr>
              <a:t>nP</a:t>
            </a:r>
            <a:r>
              <a:rPr lang="de-DE" dirty="0">
                <a:cs typeface="Calibri" panose="020F0502020204030204"/>
              </a:rPr>
              <a:t> TOBI</a:t>
            </a:r>
            <a:endParaRPr lang="de-DE" dirty="0"/>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panose="020F0502020204030204"/>
              </a:rPr>
              <a:t>For obtaining NDVI different types of data such as raster and vector data are needed. This is represented graphically on the left with Data acquisition. </a:t>
            </a:r>
            <a:endParaRPr lang="de-DE" dirty="0">
              <a:cs typeface="Calibri" panose="020F0502020204030204"/>
            </a:endParaRPr>
          </a:p>
          <a:p>
            <a:pPr marL="171450" indent="-171450">
              <a:buFontTx/>
              <a:buChar char="-"/>
            </a:pPr>
            <a:r>
              <a:rPr lang="en-US" dirty="0">
                <a:cs typeface="Calibri" panose="020F0502020204030204"/>
              </a:rPr>
              <a:t>The NDVI calculation </a:t>
            </a:r>
            <a:r>
              <a:rPr lang="de-DE" dirty="0" err="1">
                <a:cs typeface="Calibri" panose="020F0502020204030204"/>
              </a:rPr>
              <a:t>is</a:t>
            </a:r>
            <a:r>
              <a:rPr lang="de-DE" dirty="0">
                <a:cs typeface="Calibri" panose="020F0502020204030204"/>
              </a:rPr>
              <a:t> </a:t>
            </a:r>
            <a:r>
              <a:rPr lang="en-US" dirty="0">
                <a:cs typeface="Calibri" panose="020F0502020204030204"/>
              </a:rPr>
              <a:t>actually  a part of the model along with the reclassification. This is also the main part of our workflow and illustrated in green. </a:t>
            </a:r>
            <a:endParaRPr lang="de-DE" dirty="0">
              <a:cs typeface="Calibri" panose="020F0502020204030204"/>
            </a:endParaRPr>
          </a:p>
          <a:p>
            <a:pPr marL="171450" indent="-171450">
              <a:buFontTx/>
              <a:buChar char="-"/>
            </a:pPr>
            <a:r>
              <a:rPr lang="en-US" dirty="0">
                <a:cs typeface="Calibri" panose="020F0502020204030204"/>
              </a:rPr>
              <a:t>Right after the acquisition of the data we execute the model and then calculate the sequestration </a:t>
            </a:r>
            <a:r>
              <a:rPr lang="de-DE" dirty="0" err="1">
                <a:cs typeface="Calibri" panose="020F0502020204030204"/>
              </a:rPr>
              <a:t>value</a:t>
            </a:r>
            <a:r>
              <a:rPr lang="de-DE" dirty="0">
                <a:cs typeface="Calibri" panose="020F0502020204030204"/>
              </a:rPr>
              <a:t> </a:t>
            </a:r>
            <a:r>
              <a:rPr lang="de-DE" dirty="0" err="1">
                <a:cs typeface="Calibri" panose="020F0502020204030204"/>
              </a:rPr>
              <a:t>for</a:t>
            </a:r>
            <a:r>
              <a:rPr lang="de-DE" dirty="0">
                <a:cs typeface="Calibri" panose="020F0502020204030204"/>
              </a:rPr>
              <a:t> </a:t>
            </a:r>
            <a:r>
              <a:rPr lang="de-DE" dirty="0" err="1">
                <a:cs typeface="Calibri" panose="020F0502020204030204"/>
              </a:rPr>
              <a:t>our</a:t>
            </a:r>
            <a:r>
              <a:rPr lang="de-DE" dirty="0">
                <a:cs typeface="Calibri" panose="020F0502020204030204"/>
              </a:rPr>
              <a:t> </a:t>
            </a:r>
            <a:r>
              <a:rPr lang="de-DE" dirty="0" err="1">
                <a:cs typeface="Calibri" panose="020F0502020204030204"/>
              </a:rPr>
              <a:t>area</a:t>
            </a:r>
            <a:r>
              <a:rPr lang="de-DE" dirty="0">
                <a:cs typeface="Calibri" panose="020F0502020204030204"/>
              </a:rPr>
              <a:t> in </a:t>
            </a:r>
            <a:r>
              <a:rPr lang="de-DE" dirty="0" err="1">
                <a:cs typeface="Calibri" panose="020F0502020204030204"/>
              </a:rPr>
              <a:t>the</a:t>
            </a:r>
            <a:r>
              <a:rPr lang="de-DE" dirty="0">
                <a:cs typeface="Calibri" panose="020F0502020204030204"/>
              </a:rPr>
              <a:t> </a:t>
            </a:r>
            <a:r>
              <a:rPr lang="de-DE" dirty="0" err="1">
                <a:cs typeface="Calibri" panose="020F0502020204030204"/>
              </a:rPr>
              <a:t>next</a:t>
            </a:r>
            <a:r>
              <a:rPr lang="de-DE" dirty="0">
                <a:cs typeface="Calibri" panose="020F0502020204030204"/>
              </a:rPr>
              <a:t> </a:t>
            </a:r>
            <a:r>
              <a:rPr lang="de-DE" dirty="0" err="1">
                <a:cs typeface="Calibri" panose="020F0502020204030204"/>
              </a:rPr>
              <a:t>step</a:t>
            </a:r>
            <a:r>
              <a:rPr lang="de-DE" dirty="0">
                <a:cs typeface="Calibri" panose="020F0502020204030204"/>
              </a:rPr>
              <a:t>. In </a:t>
            </a:r>
            <a:r>
              <a:rPr lang="de-DE" dirty="0" err="1">
                <a:cs typeface="Calibri" panose="020F0502020204030204"/>
              </a:rPr>
              <a:t>the</a:t>
            </a:r>
            <a:r>
              <a:rPr lang="de-DE" dirty="0">
                <a:cs typeface="Calibri" panose="020F0502020204030204"/>
              </a:rPr>
              <a:t> end </a:t>
            </a:r>
            <a:r>
              <a:rPr lang="de-DE" dirty="0" err="1">
                <a:cs typeface="Calibri" panose="020F0502020204030204"/>
              </a:rPr>
              <a:t>we</a:t>
            </a:r>
            <a:r>
              <a:rPr lang="de-DE" dirty="0">
                <a:cs typeface="Calibri" panose="020F0502020204030204"/>
              </a:rPr>
              <a:t> </a:t>
            </a:r>
            <a:r>
              <a:rPr lang="de-DE" dirty="0" err="1">
                <a:cs typeface="Calibri" panose="020F0502020204030204"/>
              </a:rPr>
              <a:t>compare</a:t>
            </a:r>
            <a:r>
              <a:rPr lang="en-US" dirty="0">
                <a:cs typeface="Calibri" panose="020F0502020204030204"/>
              </a:rPr>
              <a:t> those results with emission values we found in the literature. </a:t>
            </a:r>
            <a:endParaRPr lang="de-DE" dirty="0">
              <a:cs typeface="Calibri" panose="020F0502020204030204"/>
            </a:endParaRPr>
          </a:p>
          <a:p>
            <a:r>
              <a:rPr lang="en-US" dirty="0">
                <a:cs typeface="Calibri" panose="020F0502020204030204"/>
              </a:rPr>
              <a:t>So what do we require for running this workflow?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cs typeface="Calibri" panose="020F0502020204030204"/>
              </a:rPr>
              <a:t>Well first of all we need data: </a:t>
            </a:r>
            <a:endParaRPr lang="en-US" dirty="0">
              <a:cs typeface="Calibri" panose="020F0502020204030204"/>
            </a:endParaRPr>
          </a:p>
          <a:p>
            <a:endParaRPr lang="en-US" dirty="0">
              <a:cs typeface="Calibri" panose="020F0502020204030204"/>
            </a:endParaRPr>
          </a:p>
          <a:p>
            <a:r>
              <a:rPr lang="en-US" dirty="0">
                <a:cs typeface="Calibri" panose="020F0502020204030204"/>
              </a:rPr>
              <a:t>Then we also need some software like the …</a:t>
            </a:r>
            <a:endParaRPr lang="en-US" dirty="0">
              <a:cs typeface="Calibri" panose="020F0502020204030204"/>
            </a:endParaRPr>
          </a:p>
          <a:p>
            <a:endParaRPr lang="en-US" dirty="0">
              <a:cs typeface="Calibri" panose="020F0502020204030204"/>
            </a:endParaRPr>
          </a:p>
          <a:p>
            <a:r>
              <a:rPr lang="en-US" dirty="0">
                <a:cs typeface="Calibri" panose="020F0502020204030204"/>
              </a:rPr>
              <a:t>What do we need especially? N.P.: </a:t>
            </a:r>
            <a:endParaRPr lang="en-US" dirty="0">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cs typeface="Calibri" panose="020F0502020204030204"/>
              </a:rPr>
              <a:t>Let´s start with raster. Well first of all: </a:t>
            </a:r>
            <a:endParaRPr lang="de-DE" dirty="0"/>
          </a:p>
          <a:p>
            <a:r>
              <a:rPr lang="en-US" dirty="0">
                <a:cs typeface="Calibri" panose="020F0502020204030204"/>
              </a:rPr>
              <a:t>- There are different sources of raster data for our needs, but we decided to go for Sentinel 2 data which is  online available from free sources.</a:t>
            </a:r>
            <a:endParaRPr lang="en-US" dirty="0">
              <a:cs typeface="Calibri" panose="020F0502020204030204"/>
            </a:endParaRPr>
          </a:p>
          <a:p>
            <a:r>
              <a:rPr lang="en-US" dirty="0">
                <a:cs typeface="Calibri" panose="020F0502020204030204"/>
              </a:rPr>
              <a:t>Why</a:t>
            </a:r>
            <a:r>
              <a:rPr lang="en-US" dirty="0"/>
              <a:t> </a:t>
            </a:r>
            <a:r>
              <a:rPr lang="de-DE" dirty="0" err="1"/>
              <a:t>did</a:t>
            </a:r>
            <a:r>
              <a:rPr lang="de-DE" dirty="0"/>
              <a:t> </a:t>
            </a:r>
            <a:r>
              <a:rPr lang="de-DE" dirty="0" err="1"/>
              <a:t>we</a:t>
            </a:r>
            <a:r>
              <a:rPr lang="de-DE" dirty="0"/>
              <a:t> </a:t>
            </a:r>
            <a:r>
              <a:rPr lang="de-DE" dirty="0" err="1"/>
              <a:t>choose</a:t>
            </a:r>
            <a:r>
              <a:rPr lang="de-DE" dirty="0"/>
              <a:t> Sentinel 2</a:t>
            </a:r>
            <a:r>
              <a:rPr lang="en-US" dirty="0"/>
              <a:t>? </a:t>
            </a:r>
            <a:endParaRPr lang="en-US" dirty="0"/>
          </a:p>
          <a:p>
            <a:r>
              <a:rPr lang="en-US" dirty="0"/>
              <a:t>It has a high spatial resolution of 10m. Th</a:t>
            </a:r>
            <a:r>
              <a:rPr lang="de-DE" dirty="0" err="1"/>
              <a:t>is</a:t>
            </a:r>
            <a:r>
              <a:rPr lang="de-DE" dirty="0"/>
              <a:t> </a:t>
            </a:r>
            <a:r>
              <a:rPr lang="de-DE" dirty="0" err="1"/>
              <a:t>is</a:t>
            </a:r>
            <a:r>
              <a:rPr lang="de-DE" dirty="0"/>
              <a:t> </a:t>
            </a:r>
            <a:r>
              <a:rPr lang="de-DE" dirty="0" err="1"/>
              <a:t>very</a:t>
            </a:r>
            <a:r>
              <a:rPr lang="de-DE" dirty="0"/>
              <a:t> </a:t>
            </a:r>
            <a:r>
              <a:rPr lang="de-DE" dirty="0" err="1"/>
              <a:t>good</a:t>
            </a:r>
            <a:r>
              <a:rPr lang="de-DE" dirty="0"/>
              <a:t> </a:t>
            </a:r>
            <a:r>
              <a:rPr lang="de-DE" dirty="0" err="1"/>
              <a:t>compared</a:t>
            </a:r>
            <a:r>
              <a:rPr lang="de-DE" dirty="0"/>
              <a:t> </a:t>
            </a:r>
            <a:r>
              <a:rPr lang="de-DE" dirty="0" err="1"/>
              <a:t>to</a:t>
            </a:r>
            <a:r>
              <a:rPr lang="de-DE" dirty="0"/>
              <a:t> </a:t>
            </a:r>
            <a:r>
              <a:rPr lang="de-DE" dirty="0" err="1"/>
              <a:t>raster</a:t>
            </a:r>
            <a:r>
              <a:rPr lang="de-DE" dirty="0"/>
              <a:t> </a:t>
            </a:r>
            <a:r>
              <a:rPr lang="de-DE" dirty="0" err="1"/>
              <a:t>data</a:t>
            </a:r>
            <a:r>
              <a:rPr lang="de-DE" dirty="0"/>
              <a:t> like </a:t>
            </a:r>
            <a:r>
              <a:rPr lang="de-DE" dirty="0" err="1"/>
              <a:t>Landsat</a:t>
            </a:r>
            <a:r>
              <a:rPr lang="de-DE" dirty="0"/>
              <a:t> 8 </a:t>
            </a:r>
            <a:r>
              <a:rPr lang="de-DE" dirty="0" err="1"/>
              <a:t>which</a:t>
            </a:r>
            <a:r>
              <a:rPr lang="de-DE" dirty="0"/>
              <a:t> ,,</a:t>
            </a:r>
            <a:r>
              <a:rPr lang="de-DE" dirty="0" err="1"/>
              <a:t>only</a:t>
            </a:r>
            <a:r>
              <a:rPr lang="de-DE" dirty="0"/>
              <a:t>´´ </a:t>
            </a:r>
            <a:r>
              <a:rPr lang="de-DE" dirty="0" err="1"/>
              <a:t>has</a:t>
            </a:r>
            <a:r>
              <a:rPr lang="de-DE" dirty="0"/>
              <a:t> a </a:t>
            </a:r>
            <a:r>
              <a:rPr lang="de-DE" dirty="0" err="1"/>
              <a:t>resolution</a:t>
            </a:r>
            <a:r>
              <a:rPr lang="de-DE" dirty="0"/>
              <a:t> </a:t>
            </a:r>
            <a:r>
              <a:rPr lang="de-DE" dirty="0" err="1"/>
              <a:t>of</a:t>
            </a:r>
            <a:r>
              <a:rPr lang="de-DE" dirty="0"/>
              <a:t> 30m. </a:t>
            </a:r>
            <a:endParaRPr lang="en-US" dirty="0"/>
          </a:p>
          <a:p>
            <a:r>
              <a:rPr lang="en-US" dirty="0">
                <a:cs typeface="Calibri" panose="020F0502020204030204"/>
              </a:rPr>
              <a:t>As you can see in the above image we need the red band number 4 and the NIR band number 8 to run the NDVI. </a:t>
            </a:r>
            <a:endParaRPr lang="en-US" dirty="0"/>
          </a:p>
          <a:p>
            <a:endParaRPr lang="en-US">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Additionally we need CO2 emission data - </a:t>
            </a:r>
            <a:endParaRPr lang="de-DE" dirty="0"/>
          </a:p>
          <a:p>
            <a:r>
              <a:rPr lang="en-US" dirty="0"/>
              <a:t>we found the openGHGmap.net </a:t>
            </a:r>
            <a:br>
              <a:rPr lang="en-US" dirty="0">
                <a:cs typeface="+mn-lt"/>
              </a:rPr>
            </a:br>
            <a:r>
              <a:rPr lang="en-US" dirty="0">
                <a:cs typeface="Calibri" panose="020F0502020204030204"/>
              </a:rPr>
              <a:t>Data for Europe is for free</a:t>
            </a:r>
            <a:endParaRPr lang="de-DE" dirty="0">
              <a:cs typeface="Calibri" panose="020F0502020204030204"/>
            </a:endParaRPr>
          </a:p>
          <a:p>
            <a:r>
              <a:rPr lang="en-US" dirty="0">
                <a:cs typeface="Calibri" panose="020F0502020204030204"/>
              </a:rPr>
              <a:t>One value:… </a:t>
            </a:r>
            <a:endParaRPr lang="en-US" dirty="0">
              <a:cs typeface="Calibri" panose="020F0502020204030204"/>
            </a:endParaRPr>
          </a:p>
          <a:p>
            <a:r>
              <a:rPr lang="en-US" dirty="0">
                <a:cs typeface="Calibri" panose="020F0502020204030204"/>
              </a:rPr>
              <a:t>You can choose data from high administrative level down to small towns. </a:t>
            </a:r>
            <a:endParaRPr lang="en-US" dirty="0">
              <a:cs typeface="Calibri" panose="020F0502020204030204"/>
            </a:endParaRPr>
          </a:p>
          <a:p>
            <a:r>
              <a:rPr lang="en-US" dirty="0">
                <a:cs typeface="Calibri" panose="020F0502020204030204"/>
              </a:rPr>
              <a:t>Only Disadvantage: no up to date data</a:t>
            </a:r>
            <a:endParaRPr lang="en-US" dirty="0">
              <a:cs typeface="Calibri" panose="020F0502020204030204"/>
            </a:endParaRPr>
          </a:p>
          <a:p>
            <a:r>
              <a:rPr lang="en-US" i="1" dirty="0">
                <a:cs typeface="Calibri" panose="020F0502020204030204"/>
              </a:rPr>
              <a:t>(</a:t>
            </a:r>
            <a:r>
              <a:rPr lang="en-US" i="1" dirty="0" err="1">
                <a:cs typeface="Calibri" panose="020F0502020204030204"/>
              </a:rPr>
              <a:t>weiter</a:t>
            </a:r>
            <a:r>
              <a:rPr lang="en-US" i="1" dirty="0">
                <a:cs typeface="Calibri" panose="020F0502020204030204"/>
              </a:rPr>
              <a:t>)</a:t>
            </a:r>
            <a:endParaRPr lang="en-US" i="1" dirty="0">
              <a:cs typeface="Calibri" panose="020F0502020204030204"/>
            </a:endParaRPr>
          </a:p>
          <a:p>
            <a:r>
              <a:rPr lang="en-US" i="1" dirty="0">
                <a:cs typeface="Calibri" panose="020F0502020204030204"/>
              </a:rPr>
              <a:t>Furthermore we</a:t>
            </a:r>
            <a:r>
              <a:rPr lang="en-US" dirty="0">
                <a:cs typeface="Calibri" panose="020F0502020204030204"/>
              </a:rPr>
              <a:t> need vector data to clip the </a:t>
            </a:r>
            <a:r>
              <a:rPr lang="en-US" dirty="0" err="1">
                <a:cs typeface="Calibri" panose="020F0502020204030204"/>
              </a:rPr>
              <a:t>rasters</a:t>
            </a:r>
            <a:r>
              <a:rPr lang="en-US" dirty="0">
                <a:cs typeface="Calibri" panose="020F0502020204030204"/>
              </a:rPr>
              <a:t> to a city or region</a:t>
            </a:r>
            <a:endParaRPr lang="en-US" i="1" dirty="0">
              <a:cs typeface="Calibri" panose="020F0502020204030204"/>
            </a:endParaRPr>
          </a:p>
          <a:p>
            <a:r>
              <a:rPr lang="en-US" dirty="0">
                <a:cs typeface="Calibri" panose="020F0502020204030204"/>
              </a:rPr>
              <a:t>--&gt; gadm.org</a:t>
            </a:r>
            <a:endParaRPr lang="en-US" dirty="0">
              <a:cs typeface="Calibri" panose="020F0502020204030204"/>
            </a:endParaRPr>
          </a:p>
          <a:p>
            <a:r>
              <a:rPr lang="en-US" dirty="0">
                <a:cs typeface="+mn-lt"/>
              </a:rPr>
              <a:t>Vetor d. for whole world</a:t>
            </a:r>
            <a:endParaRPr lang="en-US" dirty="0">
              <a:cs typeface="+mn-lt"/>
            </a:endParaRPr>
          </a:p>
          <a:p>
            <a:r>
              <a:rPr lang="en-US" dirty="0">
                <a:cs typeface="+mn-lt"/>
              </a:rPr>
              <a:t>Administrative level to small towns as well </a:t>
            </a:r>
            <a:endParaRPr lang="en-US" dirty="0">
              <a:cs typeface="+mn-lt"/>
            </a:endParaRPr>
          </a:p>
          <a:p>
            <a:r>
              <a:rPr lang="en-US" dirty="0">
                <a:cs typeface="+mn-lt"/>
              </a:rPr>
              <a:t>Data are up to date </a:t>
            </a:r>
            <a:br>
              <a:rPr lang="en-US" dirty="0">
                <a:cs typeface="+mn-lt"/>
              </a:rPr>
            </a:br>
            <a:r>
              <a:rPr lang="en-US" dirty="0">
                <a:cs typeface="Calibri" panose="020F0502020204030204"/>
              </a:rPr>
              <a:t>And </a:t>
            </a:r>
            <a:r>
              <a:rPr lang="en-US" dirty="0" err="1">
                <a:cs typeface="Calibri" panose="020F0502020204030204"/>
              </a:rPr>
              <a:t>thet</a:t>
            </a:r>
            <a:r>
              <a:rPr lang="en-US" dirty="0">
                <a:cs typeface="Calibri" panose="020F0502020204030204"/>
              </a:rPr>
              <a:t> outputs are either </a:t>
            </a:r>
            <a:r>
              <a:rPr lang="en-US" dirty="0" err="1">
                <a:cs typeface="Calibri" panose="020F0502020204030204"/>
              </a:rPr>
              <a:t>Geopackage</a:t>
            </a:r>
            <a:r>
              <a:rPr lang="en-US" dirty="0">
                <a:cs typeface="Calibri" panose="020F0502020204030204"/>
              </a:rPr>
              <a:t> or  shapefile</a:t>
            </a:r>
            <a:endParaRPr lang="en-US" dirty="0">
              <a:cs typeface="Calibri" panose="020F0502020204030204"/>
            </a:endParaRPr>
          </a:p>
          <a:p>
            <a:endParaRPr lang="en-US">
              <a:cs typeface="Calibri" panose="020F0502020204030204"/>
            </a:endParaRPr>
          </a:p>
          <a:p>
            <a:endParaRPr lang="en-US">
              <a:cs typeface="Calibri" panose="020F0502020204030204"/>
            </a:endParaRPr>
          </a:p>
          <a:p>
            <a:endParaRPr lang="en-US" dirty="0"/>
          </a:p>
          <a:p>
            <a:endParaRPr lang="en-US" dirty="0"/>
          </a:p>
          <a:p>
            <a:endParaRPr lang="en-US" dirty="0"/>
          </a:p>
          <a:p>
            <a:endParaRPr lang="en-US" dirty="0"/>
          </a:p>
          <a:p>
            <a:r>
              <a:rPr lang="de-DE" b="1" dirty="0"/>
              <a:t>(- Erklärung wie Werte zustande kommen:</a:t>
            </a:r>
            <a:r>
              <a:rPr lang="en-US" dirty="0"/>
              <a:t> Vehicle emissions are attributed across fuel stations; train emissions at stations, aviation bunker fuel emissions at airports, and so on. </a:t>
            </a:r>
            <a:endParaRPr lang="de-DE" dirty="0"/>
          </a:p>
          <a:p>
            <a:r>
              <a:rPr lang="en-US" dirty="0"/>
              <a:t>Industrial source emissions are located at the registered address where these emissions </a:t>
            </a:r>
            <a:r>
              <a:rPr lang="en-US" dirty="0" err="1"/>
              <a:t>phyiscally</a:t>
            </a:r>
            <a:r>
              <a:rPr lang="en-US" dirty="0"/>
              <a:t> occur or are legally controlled. Data is only available for the year 2018.)</a:t>
            </a:r>
            <a:endParaRPr lang="de-DE" dirty="0"/>
          </a:p>
          <a:p>
            <a:endParaRPr lang="en-US">
              <a:cs typeface="Calibri" panose="020F0502020204030204"/>
            </a:endParaRPr>
          </a:p>
          <a:p>
            <a:r>
              <a:rPr lang="en-US" dirty="0"/>
              <a:t>(-The aim is to estimate an emissions inventory for each of the ~116 000 administrative jurisdictions across Europe and the UK.)</a:t>
            </a:r>
            <a:endParaRPr lang="en-US" dirty="0">
              <a:cs typeface="Calibri" panose="020F0502020204030204"/>
            </a:endParaRPr>
          </a:p>
          <a:p>
            <a:r>
              <a:rPr lang="en-US" dirty="0"/>
              <a:t>(- spatially disaggregates each country's official (Eurostat) CO2 emissions inventory to places using OSM.)</a:t>
            </a:r>
            <a:endParaRPr lang="en-US" dirty="0">
              <a:cs typeface="Calibri" panose="020F0502020204030204"/>
            </a:endParaRPr>
          </a:p>
          <a:p>
            <a:endParaRPr lang="en-US">
              <a:cs typeface="Calibri" panose="020F0502020204030204"/>
            </a:endParaRPr>
          </a:p>
          <a:p>
            <a:endParaRPr lang="en-US">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cs typeface="Calibri" panose="020F0502020204030204"/>
              </a:rPr>
              <a:t>- We wrote a small script to be able to select a region of interest within the </a:t>
            </a:r>
            <a:r>
              <a:rPr lang="en-US" dirty="0" err="1">
                <a:cs typeface="Calibri" panose="020F0502020204030204"/>
              </a:rPr>
              <a:t>Geopackage</a:t>
            </a:r>
            <a:r>
              <a:rPr lang="en-US" dirty="0">
                <a:cs typeface="Calibri" panose="020F0502020204030204"/>
              </a:rPr>
              <a:t>/Shapefile.</a:t>
            </a:r>
            <a:endParaRPr lang="en-US" dirty="0">
              <a:cs typeface="Calibri" panose="020F0502020204030204"/>
            </a:endParaRPr>
          </a:p>
          <a:p>
            <a:pPr>
              <a:lnSpc>
                <a:spcPct val="90000"/>
              </a:lnSpc>
              <a:spcAft>
                <a:spcPts val="600"/>
              </a:spcAft>
            </a:pPr>
            <a:r>
              <a:rPr lang="en-US" dirty="0"/>
              <a:t>- We already used such a command during one of the assignments, so we don't really get into deep here. </a:t>
            </a:r>
            <a:endParaRPr lang="en-US" dirty="0">
              <a:cs typeface="Calibri" panose="020F0502020204030204"/>
            </a:endParaRPr>
          </a:p>
          <a:p>
            <a:r>
              <a:rPr lang="en-US" dirty="0">
                <a:cs typeface="Calibri" panose="020F0502020204030204"/>
              </a:rPr>
              <a:t>- The only special thing about it is that </a:t>
            </a:r>
            <a:r>
              <a:rPr lang="en-US" dirty="0"/>
              <a:t>if you execute the "</a:t>
            </a:r>
            <a:r>
              <a:rPr lang="en-US" b="1" dirty="0"/>
              <a:t>roi_extractor.bat</a:t>
            </a:r>
            <a:r>
              <a:rPr lang="en-US" dirty="0"/>
              <a:t>" in the shell, </a:t>
            </a:r>
            <a:r>
              <a:rPr lang="en-US" dirty="0" err="1"/>
              <a:t>thren</a:t>
            </a:r>
            <a:r>
              <a:rPr lang="en-US" dirty="0"/>
              <a:t>  </a:t>
            </a:r>
            <a:r>
              <a:rPr lang="en-US" dirty="0">
                <a:cs typeface="Calibri" panose="020F0502020204030204"/>
              </a:rPr>
              <a:t>you are asked to type in the regions´ name and it automatically puts in the command </a:t>
            </a:r>
            <a:r>
              <a:rPr lang="en-US" i="1" dirty="0">
                <a:cs typeface="Calibri" panose="020F0502020204030204"/>
              </a:rPr>
              <a:t>(</a:t>
            </a:r>
            <a:r>
              <a:rPr lang="en-US" i="1" dirty="0" err="1">
                <a:cs typeface="Calibri" panose="020F0502020204030204"/>
              </a:rPr>
              <a:t>weiter</a:t>
            </a:r>
            <a:r>
              <a:rPr lang="en-US" i="1" dirty="0">
                <a:cs typeface="Calibri" panose="020F0502020204030204"/>
              </a:rPr>
              <a:t>, </a:t>
            </a:r>
            <a:r>
              <a:rPr lang="en-US" i="1" dirty="0" err="1">
                <a:cs typeface="Calibri" panose="020F0502020204030204"/>
              </a:rPr>
              <a:t>weiter</a:t>
            </a:r>
            <a:r>
              <a:rPr lang="en-US" i="1" dirty="0">
                <a:cs typeface="Calibri" panose="020F0502020204030204"/>
              </a:rPr>
              <a:t>, </a:t>
            </a:r>
            <a:r>
              <a:rPr lang="en-US" i="1" dirty="0" err="1">
                <a:cs typeface="Calibri" panose="020F0502020204030204"/>
              </a:rPr>
              <a:t>weiter</a:t>
            </a:r>
            <a:r>
              <a:rPr lang="en-US" i="1" dirty="0">
                <a:cs typeface="Calibri" panose="020F0502020204030204"/>
              </a:rPr>
              <a:t>)</a:t>
            </a:r>
            <a:r>
              <a:rPr lang="en-US" dirty="0">
                <a:cs typeface="Calibri" panose="020F0502020204030204"/>
              </a:rPr>
              <a:t>. </a:t>
            </a:r>
            <a:endParaRPr lang="en-US" dirty="0">
              <a:cs typeface="Calibri" panose="020F0502020204030204"/>
            </a:endParaRPr>
          </a:p>
          <a:p>
            <a:r>
              <a:rPr lang="en-US" dirty="0">
                <a:cs typeface="Calibri" panose="020F0502020204030204"/>
              </a:rPr>
              <a:t>- </a:t>
            </a:r>
            <a:r>
              <a:rPr lang="en-US" dirty="0"/>
              <a:t>It then exports this selection as a shapefile which you then can use to clip the raster data to. </a:t>
            </a:r>
            <a:endParaRPr lang="en-US" dirty="0">
              <a:cs typeface="Calibri" panose="020F0502020204030204"/>
            </a:endParaRPr>
          </a:p>
          <a:p>
            <a:endParaRPr lang="en-US">
              <a:cs typeface="Calibri" panose="020F0502020204030204"/>
            </a:endParaRPr>
          </a:p>
          <a:p>
            <a:r>
              <a:rPr lang="en-US" dirty="0">
                <a:cs typeface="Calibri" panose="020F0502020204030204"/>
              </a:rPr>
              <a:t>-&gt; NIKO</a:t>
            </a:r>
            <a:endParaRPr lang="en-US" dirty="0">
              <a:cs typeface="Calibri" panose="020F0502020204030204"/>
            </a:endParaRPr>
          </a:p>
        </p:txBody>
      </p:sp>
      <p:sp>
        <p:nvSpPr>
          <p:cNvPr id="4" name="Foliennummernplatzhalter 3"/>
          <p:cNvSpPr>
            <a:spLocks noGrp="1"/>
          </p:cNvSpPr>
          <p:nvPr>
            <p:ph type="sldNum" sz="quarter" idx="5"/>
          </p:nvPr>
        </p:nvSpPr>
        <p:spPr/>
        <p:txBody>
          <a:bodyPr/>
          <a:lstStyle/>
          <a:p>
            <a:fld id="{0DF026D1-C54B-4AAA-9D84-B16FD1C01607}" type="slidenum">
              <a:rPr lang="de-DE" noProof="0" smtClean="0"/>
            </a:fld>
            <a:endParaRPr lang="de-DE" noProof="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r>
              <a:rPr lang="en-US"/>
              <a:t>02.02.2022 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a:p>
        </p:txBody>
      </p:sp>
      <p:sp>
        <p:nvSpPr>
          <p:cNvPr id="8" name="Footer Placeholder 7"/>
          <p:cNvSpPr>
            <a:spLocks noGrp="1"/>
          </p:cNvSpPr>
          <p:nvPr>
            <p:ph type="ftr" sz="quarter" idx="11"/>
          </p:nvPr>
        </p:nvSpPr>
        <p:spPr/>
        <p:txBody>
          <a:bodyPr/>
          <a:lstStyle/>
          <a:p>
            <a:r>
              <a:rPr lang="en-US"/>
              <a:t>02.02.2022 </a:t>
            </a:r>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a:p>
        </p:txBody>
      </p:sp>
      <p:sp>
        <p:nvSpPr>
          <p:cNvPr id="4" name="Footer Placeholder 3"/>
          <p:cNvSpPr>
            <a:spLocks noGrp="1"/>
          </p:cNvSpPr>
          <p:nvPr>
            <p:ph type="ftr" sz="quarter" idx="11"/>
          </p:nvPr>
        </p:nvSpPr>
        <p:spPr/>
        <p:txBody>
          <a:bodyPr/>
          <a:lstStyle/>
          <a:p>
            <a:r>
              <a:rPr lang="en-US"/>
              <a:t>02.02.2022 </a:t>
            </a:r>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a:p>
        </p:txBody>
      </p:sp>
      <p:sp>
        <p:nvSpPr>
          <p:cNvPr id="3" name="Footer Placeholder 2"/>
          <p:cNvSpPr>
            <a:spLocks noGrp="1"/>
          </p:cNvSpPr>
          <p:nvPr>
            <p:ph type="ftr" sz="quarter" idx="11"/>
          </p:nvPr>
        </p:nvSpPr>
        <p:spPr/>
        <p:txBody>
          <a:bodyPr/>
          <a:lstStyle/>
          <a:p>
            <a:r>
              <a:rPr lang="en-US"/>
              <a:t>02.02.2022 </a:t>
            </a:r>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r>
              <a:rPr lang="en-US"/>
              <a:t>02.02.2022 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r>
              <a:rPr lang="en-US"/>
              <a:t>02.02.2022 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02.02.2022 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4.svg"/><Relationship Id="rId3" Type="http://schemas.openxmlformats.org/officeDocument/2006/relationships/image" Target="../media/image27.png"/><Relationship Id="rId2" Type="http://schemas.openxmlformats.org/officeDocument/2006/relationships/image" Target="../media/image3.sv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1.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8.svg"/><Relationship Id="rId7" Type="http://schemas.openxmlformats.org/officeDocument/2006/relationships/image" Target="../media/image31.png"/><Relationship Id="rId6" Type="http://schemas.openxmlformats.org/officeDocument/2006/relationships/image" Target="../media/image7.svg"/><Relationship Id="rId5" Type="http://schemas.openxmlformats.org/officeDocument/2006/relationships/image" Target="../media/image30.png"/><Relationship Id="rId4" Type="http://schemas.openxmlformats.org/officeDocument/2006/relationships/image" Target="../media/image6.svg"/><Relationship Id="rId3" Type="http://schemas.openxmlformats.org/officeDocument/2006/relationships/image" Target="../media/image29.png"/><Relationship Id="rId2" Type="http://schemas.openxmlformats.org/officeDocument/2006/relationships/image" Target="../media/image5.svg"/><Relationship Id="rId14" Type="http://schemas.openxmlformats.org/officeDocument/2006/relationships/notesSlide" Target="../notesSlides/notesSlide19.xml"/><Relationship Id="rId13" Type="http://schemas.openxmlformats.org/officeDocument/2006/relationships/slideLayout" Target="../slideLayouts/slideLayout2.xml"/><Relationship Id="rId12" Type="http://schemas.openxmlformats.org/officeDocument/2006/relationships/image" Target="../media/image10.svg"/><Relationship Id="rId11" Type="http://schemas.openxmlformats.org/officeDocument/2006/relationships/image" Target="../media/image33.png"/><Relationship Id="rId10" Type="http://schemas.openxmlformats.org/officeDocument/2006/relationships/image" Target="../media/image9.sv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openghgmap.net/#Heidelberg,%20Baden-W&#252;rttemberg,%20Deutschland" TargetMode="External"/><Relationship Id="rId2" Type="http://schemas.openxmlformats.org/officeDocument/2006/relationships/hyperlink" Target="https://www.d-copernicus.de/daten/satelliten/daten-sentinels/" TargetMode="External"/><Relationship Id="rId1" Type="http://schemas.openxmlformats.org/officeDocument/2006/relationships/hyperlink" Target="https://mkansireminder.wordpress.com/2017/04/24/spectral-reflectance-of-soil-vegetation-water/" TargetMode="Externa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1.sv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oke from factory"/>
          <p:cNvPicPr>
            <a:picLocks noChangeAspect="1"/>
          </p:cNvPicPr>
          <p:nvPr/>
        </p:nvPicPr>
        <p:blipFill rotWithShape="1">
          <a:blip r:embed="rId1"/>
          <a:srcRect t="20726" r="-2" b="10300"/>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Grafik 5" descr="Nahaufnahme von Pflanzenblättern"/>
          <p:cNvPicPr>
            <a:picLocks noChangeAspect="1"/>
          </p:cNvPicPr>
          <p:nvPr/>
        </p:nvPicPr>
        <p:blipFill rotWithShape="1">
          <a:blip r:embed="rId2"/>
          <a:srcRect t="9787" r="-2" b="21239"/>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9" name="Freeform: Shape 28"/>
          <p:cNvSpPr>
            <a:spLocks noGrp="1" noRot="1" noChangeAspect="1" noMove="1" noResize="1" noEditPoints="1" noAdjustHandles="1" noChangeArrowheads="1" noChangeShapeType="1" noTextEdit="1"/>
          </p:cNvSpPr>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p:cNvSpPr>
            <a:spLocks noGrp="1" noRot="1" noChangeAspect="1" noMove="1" noResize="1" noEditPoints="1" noAdjustHandles="1" noChangeArrowheads="1" noChangeShapeType="1" noTextEdit="1"/>
          </p:cNvSpPr>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el 1"/>
          <p:cNvSpPr>
            <a:spLocks noGrp="1"/>
          </p:cNvSpPr>
          <p:nvPr>
            <p:ph type="title"/>
          </p:nvPr>
        </p:nvSpPr>
        <p:spPr>
          <a:xfrm>
            <a:off x="448056" y="859536"/>
            <a:ext cx="4832802" cy="1243584"/>
          </a:xfrm>
        </p:spPr>
        <p:txBody>
          <a:bodyPr vert="horz" lIns="91440" tIns="45720" rIns="91440" bIns="45720" rtlCol="0">
            <a:normAutofit/>
          </a:bodyPr>
          <a:lstStyle/>
          <a:p>
            <a:r>
              <a:rPr lang="en-US" sz="4800" b="1">
                <a:cs typeface="Calibri Light" panose="020F0302020204030204"/>
              </a:rPr>
              <a:t>Plants versus CO</a:t>
            </a:r>
            <a:r>
              <a:rPr lang="en-US" sz="4800" b="1" baseline="-25000">
                <a:cs typeface="Calibri Light" panose="020F0302020204030204"/>
              </a:rPr>
              <a:t>2</a:t>
            </a:r>
            <a:endParaRPr lang="en-US" sz="4800" b="1" baseline="-25000">
              <a:cs typeface="Calibri Light" panose="020F0302020204030204"/>
            </a:endParaRPr>
          </a:p>
        </p:txBody>
      </p:sp>
      <p:sp>
        <p:nvSpPr>
          <p:cNvPr id="33" name="Rectangle 32"/>
          <p:cNvSpPr>
            <a:spLocks noGrp="1" noRot="1" noChangeAspect="1" noMove="1" noResize="1" noEditPoints="1" noAdjustHandles="1" noChangeArrowheads="1" noChangeShapeType="1" noTextEdit="1"/>
          </p:cNvSpPr>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5" name="Rectangle 34"/>
          <p:cNvSpPr>
            <a:spLocks noGrp="1" noRot="1" noChangeAspect="1" noMove="1" noResize="1" noEditPoints="1" noAdjustHandles="1" noChangeArrowheads="1" noChangeShapeType="1" noTextEdit="1"/>
          </p:cNvSpPr>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a:spLocks noGrp="1" noRot="1" noChangeAspect="1" noMove="1" noResize="1" noEditPoints="1" noAdjustHandles="1" noChangeArrowheads="1" noChangeShapeType="1" noTextEdit="1"/>
          </p:cNvSpPr>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feld 6"/>
          <p:cNvSpPr txBox="1"/>
          <p:nvPr/>
        </p:nvSpPr>
        <p:spPr>
          <a:xfrm>
            <a:off x="991906" y="5362725"/>
            <a:ext cx="47361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r"/>
            <a:r>
              <a:rPr lang="de-DE" sz="1400" i="1" dirty="0"/>
              <a:t>Seminar: GIS </a:t>
            </a:r>
            <a:r>
              <a:rPr lang="de-DE" sz="1400" i="1" dirty="0" err="1"/>
              <a:t>Analyses</a:t>
            </a:r>
            <a:r>
              <a:rPr lang="de-DE" sz="1400" i="1" dirty="0"/>
              <a:t> </a:t>
            </a:r>
            <a:r>
              <a:rPr lang="de-DE" sz="1400" i="1" dirty="0" err="1"/>
              <a:t>using</a:t>
            </a:r>
            <a:r>
              <a:rPr lang="de-DE" sz="1400" i="1" dirty="0"/>
              <a:t> FOSSGIS</a:t>
            </a:r>
            <a:endParaRPr lang="de-DE" sz="1400" i="1" dirty="0">
              <a:cs typeface="Calibri" panose="020F0502020204030204"/>
            </a:endParaRPr>
          </a:p>
          <a:p>
            <a:pPr algn="r"/>
            <a:r>
              <a:rPr lang="de-DE" sz="1400" i="1" dirty="0" err="1">
                <a:cs typeface="Calibri" panose="020F0502020204030204"/>
              </a:rPr>
              <a:t>Lecturer</a:t>
            </a:r>
            <a:r>
              <a:rPr lang="de-DE" sz="1400" i="1" dirty="0">
                <a:cs typeface="Calibri" panose="020F0502020204030204"/>
              </a:rPr>
              <a:t>: Christina Ludwig   </a:t>
            </a:r>
            <a:endParaRPr lang="de-DE" sz="1400" i="1" dirty="0">
              <a:cs typeface="Calibri" panose="020F0502020204030204"/>
            </a:endParaRPr>
          </a:p>
          <a:p>
            <a:pPr algn="r"/>
            <a:r>
              <a:rPr lang="de-DE" sz="1400" i="1" dirty="0" err="1">
                <a:cs typeface="Calibri" panose="020F0502020204030204"/>
              </a:rPr>
              <a:t>Presented</a:t>
            </a:r>
            <a:r>
              <a:rPr lang="de-DE" sz="1400" i="1" dirty="0">
                <a:cs typeface="Calibri" panose="020F0502020204030204"/>
              </a:rPr>
              <a:t> </a:t>
            </a:r>
            <a:r>
              <a:rPr lang="de-DE" sz="1400" i="1" dirty="0" err="1">
                <a:cs typeface="Calibri" panose="020F0502020204030204"/>
              </a:rPr>
              <a:t>by</a:t>
            </a:r>
            <a:r>
              <a:rPr lang="de-DE" sz="1400" i="1" dirty="0">
                <a:cs typeface="Calibri" panose="020F0502020204030204"/>
              </a:rPr>
              <a:t>: Niko </a:t>
            </a:r>
            <a:r>
              <a:rPr lang="de-DE" sz="1400" i="1" dirty="0" err="1">
                <a:cs typeface="Calibri" panose="020F0502020204030204"/>
              </a:rPr>
              <a:t>Kolaxidis</a:t>
            </a:r>
            <a:r>
              <a:rPr lang="de-DE" sz="1400" i="1" dirty="0">
                <a:cs typeface="Calibri" panose="020F0502020204030204"/>
              </a:rPr>
              <a:t> &amp; Tobias Romes      </a:t>
            </a:r>
            <a:endParaRPr lang="de-DE" sz="1400" dirty="0">
              <a:cs typeface="Calibri" panose="020F0502020204030204"/>
            </a:endParaRPr>
          </a:p>
          <a:p>
            <a:pPr algn="r"/>
            <a:r>
              <a:rPr lang="de-DE" sz="1400" i="1" dirty="0">
                <a:cs typeface="Calibri" panose="020F0502020204030204"/>
              </a:rPr>
              <a:t>University </a:t>
            </a:r>
            <a:r>
              <a:rPr lang="de-DE" sz="1400" i="1" dirty="0" err="1">
                <a:cs typeface="Calibri" panose="020F0502020204030204"/>
              </a:rPr>
              <a:t>of</a:t>
            </a:r>
            <a:r>
              <a:rPr lang="de-DE" sz="1400" i="1" dirty="0">
                <a:cs typeface="Calibri" panose="020F0502020204030204"/>
              </a:rPr>
              <a:t> Heidelberg </a:t>
            </a:r>
            <a:r>
              <a:rPr lang="de-DE" sz="1200" i="1" dirty="0">
                <a:cs typeface="Calibri" panose="020F0502020204030204"/>
              </a:rPr>
              <a:t>         </a:t>
            </a:r>
            <a:endParaRPr lang="de-DE" dirty="0"/>
          </a:p>
        </p:txBody>
      </p:sp>
      <p:sp>
        <p:nvSpPr>
          <p:cNvPr id="10" name="Textfeld 9"/>
          <p:cNvSpPr txBox="1"/>
          <p:nvPr/>
        </p:nvSpPr>
        <p:spPr>
          <a:xfrm rot="10800000" flipV="1">
            <a:off x="65317" y="3595131"/>
            <a:ext cx="4920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de-DE">
              <a:ea typeface="+mn-lt"/>
              <a:cs typeface="+mn-lt"/>
            </a:endParaRPr>
          </a:p>
        </p:txBody>
      </p:sp>
      <p:sp>
        <p:nvSpPr>
          <p:cNvPr id="3" name="TextBox 2"/>
          <p:cNvSpPr txBox="1"/>
          <p:nvPr/>
        </p:nvSpPr>
        <p:spPr>
          <a:xfrm>
            <a:off x="447675" y="2647950"/>
            <a:ext cx="5210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t>Does the vegetation of a specific region </a:t>
            </a:r>
            <a:br>
              <a:rPr lang="en-US" sz="2400"/>
            </a:br>
            <a:r>
              <a:rPr lang="en-US" sz="2400"/>
              <a:t>suffice to compensate the </a:t>
            </a:r>
            <a:br>
              <a:rPr lang="en-US" sz="2400"/>
            </a:br>
            <a:r>
              <a:rPr lang="en-US" sz="2400"/>
              <a:t>CO</a:t>
            </a:r>
            <a:r>
              <a:rPr lang="en-US" sz="2400" baseline="-25000"/>
              <a:t>2</a:t>
            </a:r>
            <a:r>
              <a:rPr lang="en-US" sz="2400"/>
              <a:t> emissions of this exact region?</a:t>
            </a:r>
            <a:endParaRPr 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5" descr="Ein Bild, das Text, ClipArt enthält.&#10;&#10;Beschreibung automatisch generiert."/>
          <p:cNvPicPr>
            <a:picLocks noChangeAspect="1"/>
          </p:cNvPicPr>
          <p:nvPr/>
        </p:nvPicPr>
        <p:blipFill>
          <a:blip r:embed="rId1"/>
          <a:stretch>
            <a:fillRect/>
          </a:stretch>
        </p:blipFill>
        <p:spPr>
          <a:xfrm>
            <a:off x="11004149" y="13252"/>
            <a:ext cx="891460" cy="6831495"/>
          </a:xfrm>
          <a:prstGeom prst="rect">
            <a:avLst/>
          </a:prstGeom>
        </p:spPr>
      </p:pic>
      <p:sp>
        <p:nvSpPr>
          <p:cNvPr id="13" name="Rechteck: abgerundete Ecken 12"/>
          <p:cNvSpPr/>
          <p:nvPr/>
        </p:nvSpPr>
        <p:spPr>
          <a:xfrm>
            <a:off x="11004264" y="10601"/>
            <a:ext cx="916781" cy="91678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sp>
        <p:nvSpPr>
          <p:cNvPr id="17" name="Rechteck: abgerundete Ecken 16"/>
          <p:cNvSpPr/>
          <p:nvPr/>
        </p:nvSpPr>
        <p:spPr>
          <a:xfrm>
            <a:off x="11004264" y="1213473"/>
            <a:ext cx="916781" cy="916781"/>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pic>
        <p:nvPicPr>
          <p:cNvPr id="4" name="Grafik 4"/>
          <p:cNvPicPr>
            <a:picLocks noChangeAspect="1"/>
          </p:cNvPicPr>
          <p:nvPr/>
        </p:nvPicPr>
        <p:blipFill>
          <a:blip r:embed="rId2"/>
          <a:stretch>
            <a:fillRect/>
          </a:stretch>
        </p:blipFill>
        <p:spPr>
          <a:xfrm>
            <a:off x="593270" y="1524888"/>
            <a:ext cx="10072913" cy="3643120"/>
          </a:xfrm>
          <a:prstGeom prst="rect">
            <a:avLst/>
          </a:prstGeom>
        </p:spPr>
      </p:pic>
      <p:sp>
        <p:nvSpPr>
          <p:cNvPr id="19" name="Rechteck 18"/>
          <p:cNvSpPr/>
          <p:nvPr/>
        </p:nvSpPr>
        <p:spPr>
          <a:xfrm>
            <a:off x="539925" y="4005571"/>
            <a:ext cx="10132043" cy="109137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541258" y="1526037"/>
            <a:ext cx="10124249" cy="24318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4"/>
          <p:cNvPicPr>
            <a:picLocks noChangeAspect="1"/>
          </p:cNvPicPr>
          <p:nvPr/>
        </p:nvPicPr>
        <p:blipFill>
          <a:blip r:embed="rId3"/>
          <a:stretch>
            <a:fillRect/>
          </a:stretch>
        </p:blipFill>
        <p:spPr>
          <a:xfrm>
            <a:off x="4726952" y="5604371"/>
            <a:ext cx="2744050" cy="1185011"/>
          </a:xfrm>
          <a:prstGeom prst="rect">
            <a:avLst/>
          </a:prstGeom>
        </p:spPr>
      </p:pic>
      <p:sp>
        <p:nvSpPr>
          <p:cNvPr id="7" name="Ellipse 6"/>
          <p:cNvSpPr/>
          <p:nvPr/>
        </p:nvSpPr>
        <p:spPr>
          <a:xfrm>
            <a:off x="5607183" y="6303948"/>
            <a:ext cx="483054" cy="44223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2"/>
          <p:cNvSpPr txBox="1"/>
          <p:nvPr/>
        </p:nvSpPr>
        <p:spPr>
          <a:xfrm>
            <a:off x="-3767" y="220436"/>
            <a:ext cx="121986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de-DE" sz="4400">
                <a:latin typeface="Calibri Light" panose="020F0302020204030204"/>
                <a:cs typeface="Calibri" panose="020F0502020204030204"/>
              </a:rPr>
              <a:t>Automation: QGIS </a:t>
            </a:r>
            <a:r>
              <a:rPr lang="de-DE" sz="4400" err="1">
                <a:latin typeface="Calibri Light" panose="020F0302020204030204"/>
                <a:cs typeface="Calibri" panose="020F0502020204030204"/>
              </a:rPr>
              <a:t>model</a:t>
            </a:r>
            <a:endParaRPr lang="en-US" err="1"/>
          </a:p>
        </p:txBody>
      </p:sp>
      <p:sp>
        <p:nvSpPr>
          <p:cNvPr id="2" name="Footer Placeholder 1"/>
          <p:cNvSpPr>
            <a:spLocks noGrp="1"/>
          </p:cNvSpPr>
          <p:nvPr>
            <p:ph type="ftr" sz="quarter" idx="11"/>
          </p:nvPr>
        </p:nvSpPr>
        <p:spPr>
          <a:xfrm>
            <a:off x="370840" y="635635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6242461" y="1692583"/>
            <a:ext cx="5106389" cy="4128419"/>
          </a:xfrm>
          <a:prstGeom prst="roundRect">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panose="020F0502020204030204"/>
            </a:endParaRPr>
          </a:p>
        </p:txBody>
      </p:sp>
      <p:sp>
        <p:nvSpPr>
          <p:cNvPr id="2" name="Title 1"/>
          <p:cNvSpPr>
            <a:spLocks noGrp="1"/>
          </p:cNvSpPr>
          <p:nvPr>
            <p:ph type="title"/>
          </p:nvPr>
        </p:nvSpPr>
        <p:spPr/>
        <p:txBody>
          <a:bodyPr/>
          <a:lstStyle/>
          <a:p>
            <a:pPr algn="ctr"/>
            <a:r>
              <a:rPr lang="en-US">
                <a:cs typeface="Calibri Light" panose="020F0302020204030204"/>
              </a:rPr>
              <a:t>Comparison: </a:t>
            </a:r>
            <a:r>
              <a:rPr lang="de-DE">
                <a:latin typeface="Calibri Light" panose="020F0302020204030204"/>
                <a:cs typeface="Calibri" panose="020F0502020204030204"/>
              </a:rPr>
              <a:t>Raster </a:t>
            </a:r>
            <a:r>
              <a:rPr lang="de-DE" err="1">
                <a:latin typeface="Calibri Light" panose="020F0302020204030204"/>
                <a:cs typeface="Calibri" panose="020F0502020204030204"/>
              </a:rPr>
              <a:t>Calculator</a:t>
            </a:r>
            <a:endParaRPr lang="en-US" err="1"/>
          </a:p>
        </p:txBody>
      </p:sp>
      <p:sp>
        <p:nvSpPr>
          <p:cNvPr id="3" name="Rectangle: Rounded Corners 2"/>
          <p:cNvSpPr/>
          <p:nvPr/>
        </p:nvSpPr>
        <p:spPr>
          <a:xfrm>
            <a:off x="839189" y="1692583"/>
            <a:ext cx="5095184" cy="4128419"/>
          </a:xfrm>
          <a:prstGeom prst="roundRect">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panose="020F0502020204030204"/>
            </a:endParaRPr>
          </a:p>
        </p:txBody>
      </p:sp>
      <p:sp>
        <p:nvSpPr>
          <p:cNvPr id="6" name="TextBox 5"/>
          <p:cNvSpPr txBox="1"/>
          <p:nvPr/>
        </p:nvSpPr>
        <p:spPr>
          <a:xfrm>
            <a:off x="1007008" y="1636814"/>
            <a:ext cx="4926695"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b="1"/>
          </a:p>
          <a:p>
            <a:pPr algn="ctr"/>
            <a:r>
              <a:rPr lang="en-US" sz="2200">
                <a:ea typeface="+mn-lt"/>
                <a:cs typeface="+mn-lt"/>
              </a:rPr>
              <a:t>Raster Calculator: </a:t>
            </a:r>
            <a:r>
              <a:rPr lang="en-US" sz="2200"/>
              <a:t>QGIS</a:t>
            </a:r>
            <a:endParaRPr lang="en-US" sz="2200">
              <a:cs typeface="Calibri" panose="020F0502020204030204"/>
            </a:endParaRPr>
          </a:p>
          <a:p>
            <a:endParaRPr lang="en-US">
              <a:cs typeface="Calibri" panose="020F0502020204030204"/>
            </a:endParaRPr>
          </a:p>
          <a:p>
            <a:r>
              <a:rPr lang="en-US" sz="2400">
                <a:solidFill>
                  <a:schemeClr val="accent6"/>
                </a:solidFill>
                <a:ea typeface="+mn-lt"/>
                <a:cs typeface="+mn-lt"/>
              </a:rPr>
              <a:t>+</a:t>
            </a:r>
            <a:r>
              <a:rPr lang="en-US" sz="2400">
                <a:ea typeface="+mn-lt"/>
                <a:cs typeface="+mn-lt"/>
              </a:rPr>
              <a:t> </a:t>
            </a:r>
            <a:r>
              <a:rPr lang="en-US">
                <a:ea typeface="+mn-lt"/>
                <a:cs typeface="+mn-lt"/>
              </a:rPr>
              <a:t>fast (2 sec for Heidelberg)</a:t>
            </a:r>
            <a:endParaRPr lang="en-US">
              <a:ea typeface="+mn-lt"/>
              <a:cs typeface="+mn-lt"/>
            </a:endParaRPr>
          </a:p>
          <a:p>
            <a:endParaRPr lang="en-US">
              <a:solidFill>
                <a:srgbClr val="000000"/>
              </a:solidFill>
              <a:ea typeface="+mn-lt"/>
              <a:cs typeface="+mn-lt"/>
            </a:endParaRPr>
          </a:p>
          <a:p>
            <a:r>
              <a:rPr lang="en-US" sz="2400">
                <a:solidFill>
                  <a:schemeClr val="accent6"/>
                </a:solidFill>
                <a:ea typeface="+mn-lt"/>
                <a:cs typeface="+mn-lt"/>
              </a:rPr>
              <a:t>+</a:t>
            </a:r>
            <a:r>
              <a:rPr lang="en-US">
                <a:ea typeface="+mn-lt"/>
                <a:cs typeface="+mn-lt"/>
              </a:rPr>
              <a:t> easy to use</a:t>
            </a:r>
            <a:endParaRPr lang="en-US">
              <a:cs typeface="Calibri" panose="020F0502020204030204"/>
            </a:endParaRPr>
          </a:p>
          <a:p>
            <a:endParaRPr lang="en-US">
              <a:solidFill>
                <a:srgbClr val="000000"/>
              </a:solidFill>
              <a:cs typeface="Calibri" panose="020F0502020204030204"/>
            </a:endParaRPr>
          </a:p>
          <a:p>
            <a:r>
              <a:rPr lang="en-US" sz="2400">
                <a:solidFill>
                  <a:srgbClr val="C00000"/>
                </a:solidFill>
                <a:cs typeface="Calibri" panose="020F0502020204030204"/>
              </a:rPr>
              <a:t>--</a:t>
            </a:r>
            <a:r>
              <a:rPr lang="en-US">
                <a:cs typeface="Calibri" panose="020F0502020204030204"/>
              </a:rPr>
              <a:t> needs to output into a file, therefore difficult to implement into Graphic Modeler</a:t>
            </a:r>
            <a:endParaRPr lang="en-US">
              <a:cs typeface="Calibri" panose="020F0502020204030204"/>
            </a:endParaRPr>
          </a:p>
          <a:p>
            <a:endParaRPr lang="en-US">
              <a:cs typeface="Calibri" panose="020F0502020204030204"/>
            </a:endParaRPr>
          </a:p>
          <a:p>
            <a:r>
              <a:rPr lang="en-US" sz="2400">
                <a:solidFill>
                  <a:schemeClr val="accent1"/>
                </a:solidFill>
                <a:ea typeface="+mn-lt"/>
                <a:cs typeface="+mn-lt"/>
              </a:rPr>
              <a:t>o</a:t>
            </a:r>
            <a:r>
              <a:rPr lang="en-US">
                <a:ea typeface="+mn-lt"/>
                <a:cs typeface="+mn-lt"/>
              </a:rPr>
              <a:t> slightly less values (pixels) → ?</a:t>
            </a:r>
            <a:endParaRPr lang="en-US"/>
          </a:p>
        </p:txBody>
      </p:sp>
      <p:sp>
        <p:nvSpPr>
          <p:cNvPr id="11" name="TextBox 10"/>
          <p:cNvSpPr txBox="1"/>
          <p:nvPr/>
        </p:nvSpPr>
        <p:spPr>
          <a:xfrm>
            <a:off x="6428605" y="1636813"/>
            <a:ext cx="4796704"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b="1"/>
          </a:p>
          <a:p>
            <a:pPr algn="ctr"/>
            <a:r>
              <a:rPr lang="en-US" sz="2200"/>
              <a:t>Raster Calculator: SAGA</a:t>
            </a:r>
            <a:endParaRPr lang="en-US" sz="2200">
              <a:cs typeface="Calibri" panose="020F0502020204030204"/>
            </a:endParaRPr>
          </a:p>
          <a:p>
            <a:endParaRPr lang="en-US">
              <a:cs typeface="Calibri" panose="020F0502020204030204"/>
            </a:endParaRPr>
          </a:p>
          <a:p>
            <a:r>
              <a:rPr lang="en-US" sz="2400">
                <a:solidFill>
                  <a:srgbClr val="C00000"/>
                </a:solidFill>
                <a:ea typeface="+mn-lt"/>
                <a:cs typeface="+mn-lt"/>
              </a:rPr>
              <a:t>-</a:t>
            </a:r>
            <a:r>
              <a:rPr lang="en-US" sz="2400">
                <a:ea typeface="+mn-lt"/>
                <a:cs typeface="+mn-lt"/>
              </a:rPr>
              <a:t> </a:t>
            </a:r>
            <a:r>
              <a:rPr lang="en-US">
                <a:ea typeface="+mn-lt"/>
                <a:cs typeface="+mn-lt"/>
              </a:rPr>
              <a:t>slow (40 sec for Heidelberg)</a:t>
            </a:r>
            <a:endParaRPr lang="en-US"/>
          </a:p>
          <a:p>
            <a:endParaRPr lang="en-US">
              <a:solidFill>
                <a:srgbClr val="000000"/>
              </a:solidFill>
              <a:ea typeface="+mn-lt"/>
              <a:cs typeface="+mn-lt"/>
            </a:endParaRPr>
          </a:p>
          <a:p>
            <a:r>
              <a:rPr lang="en-US" sz="2400">
                <a:solidFill>
                  <a:schemeClr val="accent6"/>
                </a:solidFill>
                <a:ea typeface="+mn-lt"/>
                <a:cs typeface="+mn-lt"/>
              </a:rPr>
              <a:t>+</a:t>
            </a:r>
            <a:r>
              <a:rPr lang="en-US">
                <a:ea typeface="+mn-lt"/>
                <a:cs typeface="+mn-lt"/>
              </a:rPr>
              <a:t> easy to use</a:t>
            </a:r>
            <a:endParaRPr lang="en-US">
              <a:cs typeface="Calibri" panose="020F0502020204030204"/>
            </a:endParaRPr>
          </a:p>
          <a:p>
            <a:endParaRPr lang="en-US">
              <a:cs typeface="Calibri" panose="020F0502020204030204"/>
            </a:endParaRPr>
          </a:p>
          <a:p>
            <a:r>
              <a:rPr lang="en-US" sz="2400">
                <a:solidFill>
                  <a:schemeClr val="accent6"/>
                </a:solidFill>
                <a:ea typeface="+mn-lt"/>
                <a:cs typeface="+mn-lt"/>
              </a:rPr>
              <a:t>++</a:t>
            </a:r>
            <a:r>
              <a:rPr lang="en-US">
                <a:cs typeface="Calibri" panose="020F0502020204030204"/>
              </a:rPr>
              <a:t> easy to implement into Graphic Modeler</a:t>
            </a:r>
            <a:endParaRPr lang="en-US">
              <a:cs typeface="Calibri" panose="020F0502020204030204"/>
            </a:endParaRPr>
          </a:p>
          <a:p>
            <a:endParaRPr lang="en-US">
              <a:cs typeface="Calibri" panose="020F0502020204030204"/>
            </a:endParaRPr>
          </a:p>
          <a:p>
            <a:endParaRPr lang="en-US">
              <a:solidFill>
                <a:srgbClr val="000000"/>
              </a:solidFill>
              <a:cs typeface="Calibri" panose="020F0502020204030204"/>
            </a:endParaRPr>
          </a:p>
          <a:p>
            <a:r>
              <a:rPr lang="en-US" sz="2400">
                <a:solidFill>
                  <a:schemeClr val="accent1"/>
                </a:solidFill>
                <a:cs typeface="Calibri" panose="020F0502020204030204"/>
              </a:rPr>
              <a:t>o</a:t>
            </a:r>
            <a:r>
              <a:rPr lang="en-US">
                <a:cs typeface="Calibri" panose="020F0502020204030204"/>
              </a:rPr>
              <a:t> slightly more values (pixels) </a:t>
            </a:r>
            <a:r>
              <a:rPr lang="en-US">
                <a:ea typeface="+mn-lt"/>
                <a:cs typeface="+mn-lt"/>
              </a:rPr>
              <a:t>→</a:t>
            </a:r>
            <a:r>
              <a:rPr lang="en-US">
                <a:cs typeface="Calibri" panose="020F0502020204030204"/>
              </a:rPr>
              <a:t> different values</a:t>
            </a:r>
            <a:endParaRPr lang="en-US">
              <a:cs typeface="Calibri" panose="020F0502020204030204"/>
            </a:endParaRPr>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
        <p:nvSpPr>
          <p:cNvPr id="4" name="Footer Placeholder 3"/>
          <p:cNvSpPr>
            <a:spLocks noGrp="1"/>
          </p:cNvSpPr>
          <p:nvPr>
            <p:ph type="ftr" sz="quarter" idx="11"/>
          </p:nvPr>
        </p:nvSpPr>
        <p:spPr/>
        <p:txBody>
          <a:bodyPr/>
          <a:lstStyle/>
          <a:p>
            <a:r>
              <a:rPr lang="en-US"/>
              <a:t>02.02.2022 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cs typeface="Calibri Light" panose="020F0302020204030204"/>
              </a:rPr>
              <a:t>Comparison: </a:t>
            </a:r>
            <a:r>
              <a:rPr lang="de-DE">
                <a:latin typeface="Calibri Light" panose="020F0302020204030204"/>
                <a:cs typeface="Calibri" panose="020F0502020204030204"/>
              </a:rPr>
              <a:t>Raster </a:t>
            </a:r>
            <a:r>
              <a:rPr lang="de-DE" err="1">
                <a:latin typeface="Calibri Light" panose="020F0302020204030204"/>
                <a:cs typeface="Calibri" panose="020F0502020204030204"/>
              </a:rPr>
              <a:t>Calculator</a:t>
            </a:r>
            <a:endParaRPr lang="en-US" err="1"/>
          </a:p>
        </p:txBody>
      </p:sp>
      <p:sp>
        <p:nvSpPr>
          <p:cNvPr id="6" name="TextBox 5"/>
          <p:cNvSpPr txBox="1"/>
          <p:nvPr/>
        </p:nvSpPr>
        <p:spPr>
          <a:xfrm>
            <a:off x="894608" y="1617021"/>
            <a:ext cx="10452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a:t>Calculated with values from QGIS</a:t>
            </a:r>
            <a:endParaRPr lang="en-US" sz="2000">
              <a:cs typeface="Calibri" panose="020F0502020204030204"/>
            </a:endParaRPr>
          </a:p>
        </p:txBody>
      </p:sp>
      <p:sp>
        <p:nvSpPr>
          <p:cNvPr id="8" name="TextBox 7"/>
          <p:cNvSpPr txBox="1"/>
          <p:nvPr/>
        </p:nvSpPr>
        <p:spPr>
          <a:xfrm>
            <a:off x="894608" y="4031670"/>
            <a:ext cx="10452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a:t>Calculated with values from SAGA</a:t>
            </a:r>
            <a:endParaRPr lang="en-US" sz="2000">
              <a:cs typeface="Calibri" panose="020F0502020204030204"/>
            </a:endParaRPr>
          </a:p>
        </p:txBody>
      </p:sp>
      <p:pic>
        <p:nvPicPr>
          <p:cNvPr id="9" name="Picture 9" descr="Table&#10;&#10;Description automatically generated"/>
          <p:cNvPicPr>
            <a:picLocks noChangeAspect="1"/>
          </p:cNvPicPr>
          <p:nvPr/>
        </p:nvPicPr>
        <p:blipFill>
          <a:blip r:embed="rId1"/>
          <a:stretch>
            <a:fillRect/>
          </a:stretch>
        </p:blipFill>
        <p:spPr>
          <a:xfrm>
            <a:off x="3095970" y="2010828"/>
            <a:ext cx="7150695" cy="1867503"/>
          </a:xfrm>
          <a:prstGeom prst="rect">
            <a:avLst/>
          </a:prstGeom>
        </p:spPr>
      </p:pic>
      <p:pic>
        <p:nvPicPr>
          <p:cNvPr id="10" name="Picture 10" descr="Table&#10;&#10;Description automatically generated"/>
          <p:cNvPicPr>
            <a:picLocks noChangeAspect="1"/>
          </p:cNvPicPr>
          <p:nvPr/>
        </p:nvPicPr>
        <p:blipFill>
          <a:blip r:embed="rId2"/>
          <a:stretch>
            <a:fillRect/>
          </a:stretch>
        </p:blipFill>
        <p:spPr>
          <a:xfrm>
            <a:off x="3094767" y="4489138"/>
            <a:ext cx="7471975" cy="1921365"/>
          </a:xfrm>
          <a:prstGeom prst="rect">
            <a:avLst/>
          </a:prstGeom>
        </p:spPr>
      </p:pic>
      <p:sp>
        <p:nvSpPr>
          <p:cNvPr id="3" name="TextBox 2"/>
          <p:cNvSpPr txBox="1"/>
          <p:nvPr/>
        </p:nvSpPr>
        <p:spPr>
          <a:xfrm>
            <a:off x="9038665" y="3771901"/>
            <a:ext cx="1544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5" name="TextBox 4"/>
          <p:cNvSpPr txBox="1"/>
          <p:nvPr/>
        </p:nvSpPr>
        <p:spPr>
          <a:xfrm>
            <a:off x="9408459" y="6338046"/>
            <a:ext cx="147693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7" name="Rechteck 11"/>
          <p:cNvSpPr/>
          <p:nvPr/>
        </p:nvSpPr>
        <p:spPr>
          <a:xfrm>
            <a:off x="4790697" y="2511195"/>
            <a:ext cx="1693138" cy="126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1"/>
          <p:cNvSpPr/>
          <p:nvPr/>
        </p:nvSpPr>
        <p:spPr>
          <a:xfrm>
            <a:off x="4885185" y="4989908"/>
            <a:ext cx="1749167" cy="1352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14"/>
          <p:cNvSpPr txBox="1"/>
          <p:nvPr/>
        </p:nvSpPr>
        <p:spPr>
          <a:xfrm>
            <a:off x="894202" y="3428944"/>
            <a:ext cx="2104465" cy="369332"/>
          </a:xfrm>
          <a:prstGeom prst="rect">
            <a:avLst/>
          </a:prstGeom>
          <a:solidFill>
            <a:schemeClr val="bg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a:t> Total: 10.904,29 ha</a:t>
            </a:r>
            <a:endParaRPr lang="en-US"/>
          </a:p>
        </p:txBody>
      </p:sp>
      <p:sp>
        <p:nvSpPr>
          <p:cNvPr id="17" name="TextBox 16"/>
          <p:cNvSpPr txBox="1"/>
          <p:nvPr/>
        </p:nvSpPr>
        <p:spPr>
          <a:xfrm>
            <a:off x="897329" y="5968613"/>
            <a:ext cx="2104465" cy="369332"/>
          </a:xfrm>
          <a:prstGeom prst="rect">
            <a:avLst/>
          </a:prstGeom>
          <a:solidFill>
            <a:schemeClr val="bg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a:t> Total: 11.002,29 ha</a:t>
            </a:r>
            <a:endParaRPr lang="en-US"/>
          </a:p>
        </p:txBody>
      </p:sp>
      <p:sp>
        <p:nvSpPr>
          <p:cNvPr id="11" name="Slide Number Placeholder 10"/>
          <p:cNvSpPr>
            <a:spLocks noGrp="1"/>
          </p:cNvSpPr>
          <p:nvPr>
            <p:ph type="sldNum" sz="quarter" idx="12"/>
          </p:nvPr>
        </p:nvSpPr>
        <p:spPr/>
        <p:txBody>
          <a:bodyPr/>
          <a:lstStyle/>
          <a:p>
            <a:fld id="{48F63A3B-78C7-47BE-AE5E-E10140E04643}" type="slidenum">
              <a:rPr lang="en-US" dirty="0"/>
            </a:fld>
            <a:endParaRPr lang="en-US"/>
          </a:p>
        </p:txBody>
      </p:sp>
      <p:sp>
        <p:nvSpPr>
          <p:cNvPr id="4" name="Footer Placeholder 3"/>
          <p:cNvSpPr>
            <a:spLocks noGrp="1"/>
          </p:cNvSpPr>
          <p:nvPr>
            <p:ph type="ftr" sz="quarter" idx="11"/>
          </p:nvPr>
        </p:nvSpPr>
        <p:spPr/>
        <p:txBody>
          <a:bodyPr/>
          <a:lstStyle/>
          <a:p>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cs typeface="Calibri Light" panose="020F0302020204030204"/>
              </a:rPr>
              <a:t>Comparison: </a:t>
            </a:r>
            <a:r>
              <a:rPr lang="de-DE">
                <a:latin typeface="Calibri Light" panose="020F0302020204030204"/>
                <a:cs typeface="Calibri" panose="020F0502020204030204"/>
              </a:rPr>
              <a:t>Raster </a:t>
            </a:r>
            <a:r>
              <a:rPr lang="de-DE" err="1">
                <a:latin typeface="Calibri Light" panose="020F0302020204030204"/>
                <a:cs typeface="Calibri" panose="020F0502020204030204"/>
              </a:rPr>
              <a:t>Calculator</a:t>
            </a:r>
            <a:endParaRPr lang="en-US" err="1"/>
          </a:p>
        </p:txBody>
      </p:sp>
      <p:pic>
        <p:nvPicPr>
          <p:cNvPr id="5" name="Picture 5" descr="NDVI calculated with QGIS"/>
          <p:cNvPicPr>
            <a:picLocks noChangeAspect="1"/>
          </p:cNvPicPr>
          <p:nvPr/>
        </p:nvPicPr>
        <p:blipFill>
          <a:blip r:embed="rId1"/>
          <a:stretch>
            <a:fillRect/>
          </a:stretch>
        </p:blipFill>
        <p:spPr>
          <a:xfrm>
            <a:off x="835231" y="1880519"/>
            <a:ext cx="5118264" cy="3878460"/>
          </a:xfrm>
          <a:prstGeom prst="rect">
            <a:avLst/>
          </a:prstGeom>
        </p:spPr>
      </p:pic>
      <p:sp>
        <p:nvSpPr>
          <p:cNvPr id="6" name="TextBox 5"/>
          <p:cNvSpPr txBox="1"/>
          <p:nvPr/>
        </p:nvSpPr>
        <p:spPr>
          <a:xfrm>
            <a:off x="833923" y="1508456"/>
            <a:ext cx="5108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t>NDVI calculated with QGIS</a:t>
            </a:r>
            <a:endParaRPr lang="en-US"/>
          </a:p>
        </p:txBody>
      </p:sp>
      <p:pic>
        <p:nvPicPr>
          <p:cNvPr id="7" name="Picture 7" descr="Map&#10;&#10;Description automatically generated"/>
          <p:cNvPicPr>
            <a:picLocks noChangeAspect="1"/>
          </p:cNvPicPr>
          <p:nvPr/>
        </p:nvPicPr>
        <p:blipFill>
          <a:blip r:embed="rId2"/>
          <a:stretch>
            <a:fillRect/>
          </a:stretch>
        </p:blipFill>
        <p:spPr>
          <a:xfrm>
            <a:off x="6228608" y="1880520"/>
            <a:ext cx="5108368" cy="3878460"/>
          </a:xfrm>
          <a:prstGeom prst="rect">
            <a:avLst/>
          </a:prstGeom>
        </p:spPr>
      </p:pic>
      <p:sp>
        <p:nvSpPr>
          <p:cNvPr id="8" name="TextBox 7"/>
          <p:cNvSpPr txBox="1"/>
          <p:nvPr/>
        </p:nvSpPr>
        <p:spPr>
          <a:xfrm>
            <a:off x="6228608" y="1508456"/>
            <a:ext cx="5108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t>NDVI calculated with SAGA</a:t>
            </a:r>
            <a:endParaRPr lang="en-US"/>
          </a:p>
        </p:txBody>
      </p:sp>
      <p:sp>
        <p:nvSpPr>
          <p:cNvPr id="3" name="TextBox 2"/>
          <p:cNvSpPr txBox="1"/>
          <p:nvPr/>
        </p:nvSpPr>
        <p:spPr>
          <a:xfrm>
            <a:off x="10255796" y="5755341"/>
            <a:ext cx="123471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9" name="TextBox 8"/>
          <p:cNvSpPr txBox="1"/>
          <p:nvPr/>
        </p:nvSpPr>
        <p:spPr>
          <a:xfrm>
            <a:off x="4865766" y="5755341"/>
            <a:ext cx="123471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10" name="Slide Number Placeholder 9"/>
          <p:cNvSpPr>
            <a:spLocks noGrp="1"/>
          </p:cNvSpPr>
          <p:nvPr>
            <p:ph type="sldNum" sz="quarter" idx="12"/>
          </p:nvPr>
        </p:nvSpPr>
        <p:spPr/>
        <p:txBody>
          <a:bodyPr/>
          <a:lstStyle/>
          <a:p>
            <a:fld id="{48F63A3B-78C7-47BE-AE5E-E10140E04643}" type="slidenum">
              <a:rPr lang="en-US" dirty="0"/>
            </a:fld>
            <a:endParaRPr lang="en-US"/>
          </a:p>
        </p:txBody>
      </p:sp>
      <p:sp>
        <p:nvSpPr>
          <p:cNvPr id="4" name="Footer Placeholder 3"/>
          <p:cNvSpPr>
            <a:spLocks noGrp="1"/>
          </p:cNvSpPr>
          <p:nvPr>
            <p:ph type="ftr" sz="quarter" idx="11"/>
          </p:nvPr>
        </p:nvSpPr>
        <p:spPr/>
        <p:txBody>
          <a:bodyPr/>
          <a:lstStyle/>
          <a:p>
            <a:r>
              <a:rPr lang="en-US"/>
              <a:t>02.02.2022 </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5"/>
          <p:cNvPicPr>
            <a:picLocks noChangeAspect="1"/>
          </p:cNvPicPr>
          <p:nvPr/>
        </p:nvPicPr>
        <p:blipFill>
          <a:blip r:embed="rId1"/>
          <a:stretch>
            <a:fillRect/>
          </a:stretch>
        </p:blipFill>
        <p:spPr>
          <a:xfrm>
            <a:off x="11004149" y="13252"/>
            <a:ext cx="891460" cy="6831495"/>
          </a:xfrm>
          <a:prstGeom prst="rect">
            <a:avLst/>
          </a:prstGeom>
        </p:spPr>
      </p:pic>
      <p:sp>
        <p:nvSpPr>
          <p:cNvPr id="13" name="Rechteck: abgerundete Ecken 12"/>
          <p:cNvSpPr/>
          <p:nvPr/>
        </p:nvSpPr>
        <p:spPr>
          <a:xfrm>
            <a:off x="10915287" y="2322444"/>
            <a:ext cx="1062554" cy="100954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sp>
        <p:nvSpPr>
          <p:cNvPr id="17" name="Rechteck: abgerundete Ecken 16"/>
          <p:cNvSpPr/>
          <p:nvPr/>
        </p:nvSpPr>
        <p:spPr>
          <a:xfrm>
            <a:off x="10917333" y="3529683"/>
            <a:ext cx="1001359" cy="996294"/>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sp>
        <p:nvSpPr>
          <p:cNvPr id="18" name="Rechteck: abgerundete Ecken 17"/>
          <p:cNvSpPr/>
          <p:nvPr/>
        </p:nvSpPr>
        <p:spPr>
          <a:xfrm>
            <a:off x="10948415" y="4721395"/>
            <a:ext cx="1002920" cy="996294"/>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sp>
        <p:nvSpPr>
          <p:cNvPr id="19" name="Rechteck: abgerundete Ecken 18"/>
          <p:cNvSpPr/>
          <p:nvPr/>
        </p:nvSpPr>
        <p:spPr>
          <a:xfrm>
            <a:off x="10945883" y="5901822"/>
            <a:ext cx="1012566" cy="940265"/>
          </a:xfrm>
          <a:prstGeom prst="round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C000"/>
              </a:solidFill>
            </a:endParaRPr>
          </a:p>
        </p:txBody>
      </p:sp>
      <p:pic>
        <p:nvPicPr>
          <p:cNvPr id="9" name="Grafik 10"/>
          <p:cNvPicPr>
            <a:picLocks noChangeAspect="1"/>
          </p:cNvPicPr>
          <p:nvPr/>
        </p:nvPicPr>
        <p:blipFill>
          <a:blip r:embed="rId2"/>
          <a:stretch>
            <a:fillRect/>
          </a:stretch>
        </p:blipFill>
        <p:spPr>
          <a:xfrm>
            <a:off x="1173852" y="690771"/>
            <a:ext cx="9626344" cy="4662083"/>
          </a:xfrm>
          <a:prstGeom prst="rect">
            <a:avLst/>
          </a:prstGeom>
        </p:spPr>
      </p:pic>
      <p:sp>
        <p:nvSpPr>
          <p:cNvPr id="22" name="Rechteck 21"/>
          <p:cNvSpPr/>
          <p:nvPr/>
        </p:nvSpPr>
        <p:spPr>
          <a:xfrm>
            <a:off x="1263127" y="948961"/>
            <a:ext cx="3052552" cy="95214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1263127" y="1940517"/>
            <a:ext cx="3049191" cy="116080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1263128" y="3149259"/>
            <a:ext cx="7929561" cy="119746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p:cNvSpPr/>
          <p:nvPr/>
        </p:nvSpPr>
        <p:spPr>
          <a:xfrm>
            <a:off x="1263127" y="4382333"/>
            <a:ext cx="9540653" cy="1217253"/>
          </a:xfrm>
          <a:prstGeom prst="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p:cNvSpPr/>
          <p:nvPr/>
        </p:nvSpPr>
        <p:spPr>
          <a:xfrm>
            <a:off x="4352126" y="1944020"/>
            <a:ext cx="2701934" cy="120525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p:cNvSpPr txBox="1"/>
          <p:nvPr/>
        </p:nvSpPr>
        <p:spPr>
          <a:xfrm>
            <a:off x="3044232" y="220436"/>
            <a:ext cx="915069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de-DE" sz="4400">
                <a:latin typeface="Calibri Light" panose="020F0302020204030204"/>
                <a:cs typeface="Calibri" panose="020F0502020204030204"/>
              </a:rPr>
              <a:t>Automation: QGIS </a:t>
            </a:r>
            <a:r>
              <a:rPr lang="de-DE" sz="4400" err="1">
                <a:latin typeface="Calibri Light" panose="020F0302020204030204"/>
                <a:cs typeface="Calibri" panose="020F0502020204030204"/>
              </a:rPr>
              <a:t>model</a:t>
            </a:r>
            <a:r>
              <a:rPr lang="de-DE" sz="4400">
                <a:latin typeface="Calibri Light" panose="020F0302020204030204"/>
                <a:cs typeface="Calibri" panose="020F0502020204030204"/>
              </a:rPr>
              <a:t> </a:t>
            </a:r>
            <a:endParaRPr lang="de-DE" sz="4400">
              <a:latin typeface="Calibri Light" panose="020F0302020204030204"/>
              <a:cs typeface="Calibri" panose="020F0502020204030204"/>
            </a:endParaRPr>
          </a:p>
        </p:txBody>
      </p:sp>
      <p:pic>
        <p:nvPicPr>
          <p:cNvPr id="5" name="Grafik 4"/>
          <p:cNvPicPr>
            <a:picLocks noChangeAspect="1"/>
          </p:cNvPicPr>
          <p:nvPr/>
        </p:nvPicPr>
        <p:blipFill>
          <a:blip r:embed="rId3"/>
          <a:stretch>
            <a:fillRect/>
          </a:stretch>
        </p:blipFill>
        <p:spPr>
          <a:xfrm>
            <a:off x="4726952" y="5660400"/>
            <a:ext cx="2744050" cy="1185011"/>
          </a:xfrm>
          <a:prstGeom prst="rect">
            <a:avLst/>
          </a:prstGeom>
        </p:spPr>
      </p:pic>
      <p:sp>
        <p:nvSpPr>
          <p:cNvPr id="6" name="Ellipse 5"/>
          <p:cNvSpPr/>
          <p:nvPr/>
        </p:nvSpPr>
        <p:spPr>
          <a:xfrm>
            <a:off x="5597979" y="6353174"/>
            <a:ext cx="517071" cy="47625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oter Placeholder 1"/>
          <p:cNvSpPr>
            <a:spLocks noGrp="1"/>
          </p:cNvSpPr>
          <p:nvPr>
            <p:ph type="ftr" sz="quarter" idx="11"/>
          </p:nvPr>
        </p:nvSpPr>
        <p:spPr>
          <a:xfrm>
            <a:off x="330200" y="636651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p:cNvPicPr>
            <a:picLocks noChangeAspect="1"/>
          </p:cNvPicPr>
          <p:nvPr/>
        </p:nvPicPr>
        <p:blipFill>
          <a:blip r:embed="rId1"/>
          <a:stretch>
            <a:fillRect/>
          </a:stretch>
        </p:blipFill>
        <p:spPr>
          <a:xfrm>
            <a:off x="932738" y="-2769"/>
            <a:ext cx="10317936" cy="6856696"/>
          </a:xfrm>
          <a:prstGeom prst="rect">
            <a:avLst/>
          </a:prstGeom>
        </p:spPr>
      </p:pic>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
        <p:nvSpPr>
          <p:cNvPr id="3" name="Footer Placeholder 2"/>
          <p:cNvSpPr>
            <a:spLocks noGrp="1"/>
          </p:cNvSpPr>
          <p:nvPr>
            <p:ph type="ftr" sz="quarter" idx="11"/>
          </p:nvPr>
        </p:nvSpPr>
        <p:spPr>
          <a:xfrm>
            <a:off x="309880" y="6356350"/>
            <a:ext cx="4114800" cy="365125"/>
          </a:xfrm>
        </p:spPr>
        <p:txBody>
          <a:bodyPr/>
          <a:lstStyle/>
          <a:p>
            <a:pPr algn="l"/>
            <a:r>
              <a:rPr lang="en-US"/>
              <a:t>02.02.2022 </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_to_model">
            <a:hlinkClick r:id="" action="ppaction://media"/>
          </p:cNvPr>
          <p:cNvPicPr>
            <a:picLocks noChangeAspect="1"/>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63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err="1">
                <a:cs typeface="Calibri Light" panose="020F0302020204030204"/>
              </a:rPr>
              <a:t>Calculations</a:t>
            </a:r>
            <a:r>
              <a:rPr lang="de-DE">
                <a:cs typeface="Calibri Light" panose="020F0302020204030204"/>
              </a:rPr>
              <a:t> in Excel</a:t>
            </a:r>
            <a:endParaRPr lang="en-US">
              <a:cs typeface="Calibri Light" panose="020F0302020204030204"/>
            </a:endParaRPr>
          </a:p>
        </p:txBody>
      </p:sp>
      <p:pic>
        <p:nvPicPr>
          <p:cNvPr id="7" name="Picture 8" descr="Table&#10;&#10;Description automatically generated"/>
          <p:cNvPicPr>
            <a:picLocks noChangeAspect="1"/>
          </p:cNvPicPr>
          <p:nvPr/>
        </p:nvPicPr>
        <p:blipFill>
          <a:blip r:embed="rId1"/>
          <a:stretch>
            <a:fillRect/>
          </a:stretch>
        </p:blipFill>
        <p:spPr>
          <a:xfrm>
            <a:off x="3290" y="1954420"/>
            <a:ext cx="12185807" cy="2347091"/>
          </a:xfrm>
          <a:prstGeom prst="rect">
            <a:avLst/>
          </a:prstGeom>
        </p:spPr>
      </p:pic>
      <p:sp>
        <p:nvSpPr>
          <p:cNvPr id="9" name="Rechteck 8"/>
          <p:cNvSpPr/>
          <p:nvPr/>
        </p:nvSpPr>
        <p:spPr>
          <a:xfrm>
            <a:off x="1706390" y="2338664"/>
            <a:ext cx="1279412" cy="9717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9400910" y="2150897"/>
            <a:ext cx="2736584" cy="1915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4"/>
          <p:cNvPicPr>
            <a:picLocks noChangeAspect="1"/>
          </p:cNvPicPr>
          <p:nvPr/>
        </p:nvPicPr>
        <p:blipFill>
          <a:blip r:embed="rId2"/>
          <a:stretch>
            <a:fillRect/>
          </a:stretch>
        </p:blipFill>
        <p:spPr>
          <a:xfrm>
            <a:off x="4720148" y="5607746"/>
            <a:ext cx="2744050" cy="1185011"/>
          </a:xfrm>
          <a:prstGeom prst="rect">
            <a:avLst/>
          </a:prstGeom>
        </p:spPr>
      </p:pic>
      <p:sp>
        <p:nvSpPr>
          <p:cNvPr id="4" name="Ellipse 3"/>
          <p:cNvSpPr/>
          <p:nvPr/>
        </p:nvSpPr>
        <p:spPr>
          <a:xfrm>
            <a:off x="6280900" y="6306535"/>
            <a:ext cx="517071" cy="4880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p:cNvSpPr txBox="1"/>
          <p:nvPr/>
        </p:nvSpPr>
        <p:spPr>
          <a:xfrm>
            <a:off x="11031588" y="4275993"/>
            <a:ext cx="1544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8" name="Slide Number Placeholder 7"/>
          <p:cNvSpPr>
            <a:spLocks noGrp="1"/>
          </p:cNvSpPr>
          <p:nvPr>
            <p:ph type="sldNum" sz="quarter" idx="12"/>
          </p:nvPr>
        </p:nvSpPr>
        <p:spPr/>
        <p:txBody>
          <a:bodyPr/>
          <a:lstStyle/>
          <a:p>
            <a:fld id="{48F63A3B-78C7-47BE-AE5E-E10140E04643}" type="slidenum">
              <a:rPr lang="en-US" dirty="0"/>
            </a:fld>
            <a:endParaRPr lang="en-US"/>
          </a:p>
        </p:txBody>
      </p:sp>
      <p:sp>
        <p:nvSpPr>
          <p:cNvPr id="6" name="Footer Placeholder 5"/>
          <p:cNvSpPr>
            <a:spLocks noGrp="1"/>
          </p:cNvSpPr>
          <p:nvPr>
            <p:ph type="ftr" sz="quarter" idx="11"/>
          </p:nvPr>
        </p:nvSpPr>
        <p:spPr>
          <a:xfrm>
            <a:off x="299720" y="6356350"/>
            <a:ext cx="4114800" cy="365125"/>
          </a:xfrm>
        </p:spPr>
        <p:txBody>
          <a:bodyPr/>
          <a:lstStyle/>
          <a:p>
            <a:pPr algn="l"/>
            <a:r>
              <a:rPr lang="en-US"/>
              <a:t>02.02.2022 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err="1">
                <a:cs typeface="Calibri Light" panose="020F0302020204030204"/>
              </a:rPr>
              <a:t>Results</a:t>
            </a:r>
            <a:endParaRPr lang="de-DE">
              <a:cs typeface="Calibri Light" panose="020F0302020204030204"/>
            </a:endParaRPr>
          </a:p>
        </p:txBody>
      </p:sp>
      <p:pic>
        <p:nvPicPr>
          <p:cNvPr id="4" name="Grafik 4" descr="Table&#10;&#10;Description automatically generated"/>
          <p:cNvPicPr>
            <a:picLocks noChangeAspect="1"/>
          </p:cNvPicPr>
          <p:nvPr/>
        </p:nvPicPr>
        <p:blipFill>
          <a:blip r:embed="rId1"/>
          <a:stretch>
            <a:fillRect/>
          </a:stretch>
        </p:blipFill>
        <p:spPr>
          <a:xfrm>
            <a:off x="911" y="2039319"/>
            <a:ext cx="12186995" cy="2341496"/>
          </a:xfrm>
          <a:prstGeom prst="rect">
            <a:avLst/>
          </a:prstGeom>
        </p:spPr>
      </p:pic>
      <p:pic>
        <p:nvPicPr>
          <p:cNvPr id="3" name="Grafik 4"/>
          <p:cNvPicPr>
            <a:picLocks noChangeAspect="1"/>
          </p:cNvPicPr>
          <p:nvPr/>
        </p:nvPicPr>
        <p:blipFill>
          <a:blip r:embed="rId2"/>
          <a:stretch>
            <a:fillRect/>
          </a:stretch>
        </p:blipFill>
        <p:spPr>
          <a:xfrm>
            <a:off x="4715909" y="5622141"/>
            <a:ext cx="2744050" cy="1185011"/>
          </a:xfrm>
          <a:prstGeom prst="rect">
            <a:avLst/>
          </a:prstGeom>
        </p:spPr>
      </p:pic>
      <p:sp>
        <p:nvSpPr>
          <p:cNvPr id="13" name="Ellipse 12"/>
          <p:cNvSpPr/>
          <p:nvPr/>
        </p:nvSpPr>
        <p:spPr>
          <a:xfrm>
            <a:off x="6951889" y="6291153"/>
            <a:ext cx="483941" cy="4770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rrow: Right 6"/>
          <p:cNvSpPr/>
          <p:nvPr/>
        </p:nvSpPr>
        <p:spPr>
          <a:xfrm>
            <a:off x="8282601" y="2922369"/>
            <a:ext cx="974462" cy="773043"/>
          </a:xfrm>
          <a:prstGeom prst="rightArrow">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61250" y="4428393"/>
            <a:ext cx="1544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t>Source: own figure</a:t>
            </a:r>
            <a:endParaRPr lang="en-US" sz="1000">
              <a:cs typeface="Calibri" panose="020F0502020204030204"/>
            </a:endParaRPr>
          </a:p>
        </p:txBody>
      </p:sp>
      <p:sp>
        <p:nvSpPr>
          <p:cNvPr id="6" name="Rectangle 5"/>
          <p:cNvSpPr/>
          <p:nvPr/>
        </p:nvSpPr>
        <p:spPr>
          <a:xfrm>
            <a:off x="9420567" y="3208895"/>
            <a:ext cx="2771565" cy="21609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
        <p:nvSpPr>
          <p:cNvPr id="8" name="Footer Placeholder 7"/>
          <p:cNvSpPr>
            <a:spLocks noGrp="1"/>
          </p:cNvSpPr>
          <p:nvPr>
            <p:ph type="ftr" sz="quarter" idx="11"/>
          </p:nvPr>
        </p:nvSpPr>
        <p:spPr>
          <a:xfrm>
            <a:off x="330200" y="635635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err="1">
                <a:cs typeface="Calibri Light" panose="020F0302020204030204"/>
              </a:rPr>
              <a:t>Discussion</a:t>
            </a:r>
            <a:r>
              <a:rPr lang="de-DE">
                <a:cs typeface="Calibri Light" panose="020F0302020204030204"/>
              </a:rPr>
              <a:t>: </a:t>
            </a:r>
            <a:r>
              <a:rPr lang="de-DE" err="1">
                <a:ea typeface="+mj-lt"/>
                <a:cs typeface="+mj-lt"/>
              </a:rPr>
              <a:t>problems</a:t>
            </a:r>
            <a:r>
              <a:rPr lang="de-DE">
                <a:ea typeface="+mj-lt"/>
                <a:cs typeface="+mj-lt"/>
              </a:rPr>
              <a:t>/</a:t>
            </a:r>
            <a:r>
              <a:rPr lang="de-DE" err="1">
                <a:ea typeface="+mj-lt"/>
                <a:cs typeface="+mj-lt"/>
              </a:rPr>
              <a:t>limitations</a:t>
            </a:r>
            <a:endParaRPr lang="de-DE" b="1" err="1">
              <a:cs typeface="Calibri Light" panose="020F0302020204030204"/>
            </a:endParaRPr>
          </a:p>
        </p:txBody>
      </p:sp>
      <p:sp>
        <p:nvSpPr>
          <p:cNvPr id="3" name="Inhaltsplatzhalter 2"/>
          <p:cNvSpPr>
            <a:spLocks noGrp="1"/>
          </p:cNvSpPr>
          <p:nvPr>
            <p:ph idx="1"/>
          </p:nvPr>
        </p:nvSpPr>
        <p:spPr>
          <a:xfrm>
            <a:off x="838200" y="1825625"/>
            <a:ext cx="10515600" cy="1511157"/>
          </a:xfrm>
        </p:spPr>
        <p:txBody>
          <a:bodyPr vert="horz" lIns="91440" tIns="45720" rIns="91440" bIns="45720" rtlCol="0" anchor="t">
            <a:normAutofit lnSpcReduction="10000"/>
          </a:bodyPr>
          <a:lstStyle/>
          <a:p>
            <a:pPr>
              <a:lnSpc>
                <a:spcPct val="150000"/>
              </a:lnSpc>
            </a:pPr>
            <a:r>
              <a:rPr lang="de-DE" sz="1800">
                <a:ea typeface="+mn-lt"/>
                <a:cs typeface="+mn-lt"/>
              </a:rPr>
              <a:t>All </a:t>
            </a:r>
            <a:r>
              <a:rPr lang="de-DE" sz="1800" err="1">
                <a:ea typeface="+mn-lt"/>
                <a:cs typeface="+mn-lt"/>
              </a:rPr>
              <a:t>values</a:t>
            </a:r>
            <a:r>
              <a:rPr lang="de-DE" sz="1800">
                <a:ea typeface="+mn-lt"/>
                <a:cs typeface="+mn-lt"/>
              </a:rPr>
              <a:t> </a:t>
            </a:r>
            <a:r>
              <a:rPr lang="de-DE" sz="1800" err="1">
                <a:ea typeface="+mn-lt"/>
                <a:cs typeface="+mn-lt"/>
              </a:rPr>
              <a:t>are</a:t>
            </a:r>
            <a:r>
              <a:rPr lang="de-DE" sz="1800">
                <a:ea typeface="+mn-lt"/>
                <a:cs typeface="+mn-lt"/>
              </a:rPr>
              <a:t> </a:t>
            </a:r>
            <a:r>
              <a:rPr lang="de-DE" sz="1800" err="1">
                <a:ea typeface="+mn-lt"/>
                <a:cs typeface="+mn-lt"/>
              </a:rPr>
              <a:t>estimated</a:t>
            </a:r>
            <a:r>
              <a:rPr lang="de-DE" sz="1800">
                <a:ea typeface="+mn-lt"/>
                <a:cs typeface="+mn-lt"/>
              </a:rPr>
              <a:t> and not </a:t>
            </a:r>
            <a:r>
              <a:rPr lang="de-DE" sz="1800" err="1">
                <a:ea typeface="+mn-lt"/>
                <a:cs typeface="+mn-lt"/>
              </a:rPr>
              <a:t>to</a:t>
            </a:r>
            <a:r>
              <a:rPr lang="de-DE" sz="1800">
                <a:ea typeface="+mn-lt"/>
                <a:cs typeface="+mn-lt"/>
              </a:rPr>
              <a:t> </a:t>
            </a:r>
            <a:r>
              <a:rPr lang="de-DE" sz="1800" err="1">
                <a:ea typeface="+mn-lt"/>
                <a:cs typeface="+mn-lt"/>
              </a:rPr>
              <a:t>be</a:t>
            </a:r>
            <a:r>
              <a:rPr lang="de-DE" sz="1800">
                <a:ea typeface="+mn-lt"/>
                <a:cs typeface="+mn-lt"/>
              </a:rPr>
              <a:t> </a:t>
            </a:r>
            <a:r>
              <a:rPr lang="de-DE" sz="1800" err="1">
                <a:ea typeface="+mn-lt"/>
                <a:cs typeface="+mn-lt"/>
              </a:rPr>
              <a:t>taken</a:t>
            </a:r>
            <a:r>
              <a:rPr lang="de-DE" sz="1800">
                <a:ea typeface="+mn-lt"/>
                <a:cs typeface="+mn-lt"/>
              </a:rPr>
              <a:t> </a:t>
            </a:r>
            <a:r>
              <a:rPr lang="de-DE" sz="1800" err="1">
                <a:ea typeface="+mn-lt"/>
                <a:cs typeface="+mn-lt"/>
              </a:rPr>
              <a:t>as</a:t>
            </a:r>
            <a:r>
              <a:rPr lang="de-DE" sz="1800">
                <a:ea typeface="+mn-lt"/>
                <a:cs typeface="+mn-lt"/>
              </a:rPr>
              <a:t> </a:t>
            </a:r>
            <a:r>
              <a:rPr lang="de-DE" sz="1800" err="1">
                <a:ea typeface="+mn-lt"/>
                <a:cs typeface="+mn-lt"/>
              </a:rPr>
              <a:t>scientifically</a:t>
            </a:r>
            <a:r>
              <a:rPr lang="de-DE" sz="1800">
                <a:ea typeface="+mn-lt"/>
                <a:cs typeface="+mn-lt"/>
              </a:rPr>
              <a:t> </a:t>
            </a:r>
            <a:r>
              <a:rPr lang="de-DE" sz="1800" err="1">
                <a:ea typeface="+mn-lt"/>
                <a:cs typeface="+mn-lt"/>
              </a:rPr>
              <a:t>proven</a:t>
            </a:r>
            <a:endParaRPr lang="de-DE" sz="1800" err="1">
              <a:cs typeface="Calibri" panose="020F0502020204030204"/>
            </a:endParaRPr>
          </a:p>
          <a:p>
            <a:pPr>
              <a:lnSpc>
                <a:spcPct val="150000"/>
              </a:lnSpc>
            </a:pPr>
            <a:r>
              <a:rPr lang="de-DE" sz="1800">
                <a:ea typeface="+mn-lt"/>
                <a:cs typeface="+mn-lt"/>
              </a:rPr>
              <a:t>Data </a:t>
            </a:r>
            <a:r>
              <a:rPr lang="de-DE" sz="1800" err="1">
                <a:ea typeface="+mn-lt"/>
                <a:cs typeface="+mn-lt"/>
              </a:rPr>
              <a:t>for</a:t>
            </a:r>
            <a:r>
              <a:rPr lang="de-DE" sz="1800">
                <a:ea typeface="+mn-lt"/>
                <a:cs typeface="+mn-lt"/>
              </a:rPr>
              <a:t> </a:t>
            </a:r>
            <a:r>
              <a:rPr lang="de-DE" sz="1800" err="1">
                <a:ea typeface="+mn-lt"/>
                <a:cs typeface="+mn-lt"/>
              </a:rPr>
              <a:t>sequestration</a:t>
            </a:r>
            <a:r>
              <a:rPr lang="de-DE" sz="1800">
                <a:ea typeface="+mn-lt"/>
                <a:cs typeface="+mn-lt"/>
              </a:rPr>
              <a:t> not </a:t>
            </a:r>
            <a:r>
              <a:rPr lang="de-DE" sz="1800" err="1">
                <a:ea typeface="+mn-lt"/>
                <a:cs typeface="+mn-lt"/>
              </a:rPr>
              <a:t>adequate</a:t>
            </a:r>
            <a:r>
              <a:rPr lang="de-DE" sz="1800">
                <a:ea typeface="+mn-lt"/>
                <a:cs typeface="+mn-lt"/>
              </a:rPr>
              <a:t> </a:t>
            </a:r>
            <a:r>
              <a:rPr lang="de-DE" sz="1800" err="1">
                <a:ea typeface="+mn-lt"/>
                <a:cs typeface="+mn-lt"/>
              </a:rPr>
              <a:t>for</a:t>
            </a:r>
            <a:r>
              <a:rPr lang="de-DE" sz="1800">
                <a:ea typeface="+mn-lt"/>
                <a:cs typeface="+mn-lt"/>
              </a:rPr>
              <a:t> </a:t>
            </a:r>
            <a:r>
              <a:rPr lang="de-DE" sz="1800" err="1">
                <a:ea typeface="+mn-lt"/>
                <a:cs typeface="+mn-lt"/>
              </a:rPr>
              <a:t>empirical</a:t>
            </a:r>
            <a:r>
              <a:rPr lang="de-DE" sz="1800">
                <a:ea typeface="+mn-lt"/>
                <a:cs typeface="+mn-lt"/>
              </a:rPr>
              <a:t> </a:t>
            </a:r>
            <a:r>
              <a:rPr lang="de-DE" sz="1800" err="1">
                <a:ea typeface="+mn-lt"/>
                <a:cs typeface="+mn-lt"/>
              </a:rPr>
              <a:t>statements</a:t>
            </a:r>
            <a:r>
              <a:rPr lang="de-DE" sz="1800">
                <a:ea typeface="+mn-lt"/>
                <a:cs typeface="+mn-lt"/>
              </a:rPr>
              <a:t> – </a:t>
            </a:r>
            <a:r>
              <a:rPr lang="de-DE" sz="1800" err="1">
                <a:ea typeface="+mn-lt"/>
                <a:cs typeface="+mn-lt"/>
              </a:rPr>
              <a:t>difficult</a:t>
            </a:r>
            <a:r>
              <a:rPr lang="de-DE" sz="1800">
                <a:ea typeface="+mn-lt"/>
                <a:cs typeface="+mn-lt"/>
              </a:rPr>
              <a:t> </a:t>
            </a:r>
            <a:r>
              <a:rPr lang="de-DE" sz="1800" err="1">
                <a:ea typeface="+mn-lt"/>
                <a:cs typeface="+mn-lt"/>
              </a:rPr>
              <a:t>to</a:t>
            </a:r>
            <a:r>
              <a:rPr lang="de-DE" sz="1800">
                <a:ea typeface="+mn-lt"/>
                <a:cs typeface="+mn-lt"/>
              </a:rPr>
              <a:t> </a:t>
            </a:r>
            <a:r>
              <a:rPr lang="de-DE" sz="1800" err="1">
                <a:ea typeface="+mn-lt"/>
                <a:cs typeface="+mn-lt"/>
              </a:rPr>
              <a:t>aquire</a:t>
            </a:r>
            <a:r>
              <a:rPr lang="de-DE" sz="1800">
                <a:ea typeface="+mn-lt"/>
                <a:cs typeface="+mn-lt"/>
              </a:rPr>
              <a:t> </a:t>
            </a:r>
            <a:r>
              <a:rPr lang="de-DE" sz="1800" err="1">
                <a:ea typeface="+mn-lt"/>
                <a:cs typeface="+mn-lt"/>
              </a:rPr>
              <a:t>data</a:t>
            </a:r>
            <a:r>
              <a:rPr lang="de-DE" sz="1800">
                <a:ea typeface="+mn-lt"/>
                <a:cs typeface="+mn-lt"/>
              </a:rPr>
              <a:t> in </a:t>
            </a:r>
            <a:r>
              <a:rPr lang="de-DE" sz="1800" err="1">
                <a:ea typeface="+mn-lt"/>
                <a:cs typeface="+mn-lt"/>
              </a:rPr>
              <a:t>the</a:t>
            </a:r>
            <a:r>
              <a:rPr lang="de-DE" sz="1800">
                <a:ea typeface="+mn-lt"/>
                <a:cs typeface="+mn-lt"/>
              </a:rPr>
              <a:t> </a:t>
            </a:r>
            <a:r>
              <a:rPr lang="de-DE" sz="1800" err="1">
                <a:ea typeface="+mn-lt"/>
                <a:cs typeface="+mn-lt"/>
              </a:rPr>
              <a:t>first</a:t>
            </a:r>
            <a:r>
              <a:rPr lang="de-DE" sz="1800">
                <a:ea typeface="+mn-lt"/>
                <a:cs typeface="+mn-lt"/>
              </a:rPr>
              <a:t> </a:t>
            </a:r>
            <a:r>
              <a:rPr lang="de-DE" sz="1800" err="1">
                <a:ea typeface="+mn-lt"/>
                <a:cs typeface="+mn-lt"/>
              </a:rPr>
              <a:t>place</a:t>
            </a:r>
            <a:endParaRPr lang="de-DE" sz="1800" err="1">
              <a:cs typeface="Calibri" panose="020F0502020204030204"/>
            </a:endParaRPr>
          </a:p>
          <a:p>
            <a:pPr>
              <a:lnSpc>
                <a:spcPct val="150000"/>
              </a:lnSpc>
            </a:pPr>
            <a:r>
              <a:rPr lang="de-DE" sz="1800" err="1">
                <a:ea typeface="+mn-lt"/>
                <a:cs typeface="+mn-lt"/>
              </a:rPr>
              <a:t>No</a:t>
            </a:r>
            <a:r>
              <a:rPr lang="de-DE" sz="1800">
                <a:ea typeface="+mn-lt"/>
                <a:cs typeface="+mn-lt"/>
              </a:rPr>
              <a:t> </a:t>
            </a:r>
            <a:r>
              <a:rPr lang="de-DE" sz="1800" err="1">
                <a:ea typeface="+mn-lt"/>
                <a:cs typeface="+mn-lt"/>
              </a:rPr>
              <a:t>up</a:t>
            </a:r>
            <a:r>
              <a:rPr lang="de-DE" sz="1800">
                <a:ea typeface="+mn-lt"/>
                <a:cs typeface="+mn-lt"/>
              </a:rPr>
              <a:t>-</a:t>
            </a:r>
            <a:r>
              <a:rPr lang="de-DE" sz="1800" err="1">
                <a:ea typeface="+mn-lt"/>
                <a:cs typeface="+mn-lt"/>
              </a:rPr>
              <a:t>to</a:t>
            </a:r>
            <a:r>
              <a:rPr lang="de-DE" sz="1800">
                <a:ea typeface="+mn-lt"/>
                <a:cs typeface="+mn-lt"/>
              </a:rPr>
              <a:t>-date </a:t>
            </a:r>
            <a:r>
              <a:rPr lang="de-DE" sz="1800" err="1">
                <a:ea typeface="+mn-lt"/>
                <a:cs typeface="+mn-lt"/>
              </a:rPr>
              <a:t>data</a:t>
            </a:r>
            <a:r>
              <a:rPr lang="de-DE" sz="1800">
                <a:ea typeface="+mn-lt"/>
                <a:cs typeface="+mn-lt"/>
              </a:rPr>
              <a:t> </a:t>
            </a:r>
            <a:r>
              <a:rPr lang="de-DE" sz="1800" err="1">
                <a:ea typeface="+mn-lt"/>
                <a:cs typeface="+mn-lt"/>
              </a:rPr>
              <a:t>for</a:t>
            </a:r>
            <a:r>
              <a:rPr lang="de-DE" sz="1800">
                <a:ea typeface="+mn-lt"/>
                <a:cs typeface="+mn-lt"/>
              </a:rPr>
              <a:t> CO</a:t>
            </a:r>
            <a:r>
              <a:rPr lang="de-DE" sz="1800" baseline="-25000">
                <a:ea typeface="+mn-lt"/>
                <a:cs typeface="+mn-lt"/>
              </a:rPr>
              <a:t>2</a:t>
            </a:r>
            <a:r>
              <a:rPr lang="de-DE" sz="1800">
                <a:ea typeface="+mn-lt"/>
                <a:cs typeface="+mn-lt"/>
              </a:rPr>
              <a:t> </a:t>
            </a:r>
            <a:r>
              <a:rPr lang="de-DE" sz="1800" err="1">
                <a:ea typeface="+mn-lt"/>
                <a:cs typeface="+mn-lt"/>
              </a:rPr>
              <a:t>emissions</a:t>
            </a:r>
            <a:r>
              <a:rPr lang="de-DE" sz="1800">
                <a:ea typeface="+mn-lt"/>
                <a:cs typeface="+mn-lt"/>
              </a:rPr>
              <a:t> (</a:t>
            </a:r>
            <a:r>
              <a:rPr lang="de-DE" sz="1800" err="1">
                <a:ea typeface="+mn-lt"/>
                <a:cs typeface="+mn-lt"/>
              </a:rPr>
              <a:t>other</a:t>
            </a:r>
            <a:r>
              <a:rPr lang="de-DE" sz="1800">
                <a:ea typeface="+mn-lt"/>
                <a:cs typeface="+mn-lt"/>
              </a:rPr>
              <a:t> </a:t>
            </a:r>
            <a:r>
              <a:rPr lang="de-DE" sz="1800" err="1">
                <a:ea typeface="+mn-lt"/>
                <a:cs typeface="+mn-lt"/>
              </a:rPr>
              <a:t>sources</a:t>
            </a:r>
            <a:r>
              <a:rPr lang="de-DE" sz="1800">
                <a:ea typeface="+mn-lt"/>
                <a:cs typeface="+mn-lt"/>
              </a:rPr>
              <a:t> </a:t>
            </a:r>
            <a:r>
              <a:rPr lang="de-DE" sz="1800" err="1">
                <a:ea typeface="+mn-lt"/>
                <a:cs typeface="+mn-lt"/>
              </a:rPr>
              <a:t>needed</a:t>
            </a:r>
            <a:r>
              <a:rPr lang="de-DE" sz="1800">
                <a:ea typeface="+mn-lt"/>
                <a:cs typeface="+mn-lt"/>
              </a:rPr>
              <a:t>)</a:t>
            </a:r>
            <a:endParaRPr lang="de-DE" sz="1800" err="1">
              <a:cs typeface="Calibri" panose="020F0502020204030204"/>
            </a:endParaRPr>
          </a:p>
        </p:txBody>
      </p:sp>
      <p:sp>
        <p:nvSpPr>
          <p:cNvPr id="4" name="TextBox 3"/>
          <p:cNvSpPr txBox="1"/>
          <p:nvPr/>
        </p:nvSpPr>
        <p:spPr>
          <a:xfrm>
            <a:off x="837742" y="3891797"/>
            <a:ext cx="10806308" cy="1524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ts val="1000"/>
              </a:spcBef>
            </a:pPr>
            <a:r>
              <a:rPr lang="de-DE" sz="2800">
                <a:latin typeface="Calibri Light" panose="020F0302020204030204"/>
                <a:cs typeface="Calibri Light" panose="020F0302020204030204"/>
              </a:rPr>
              <a:t>BUT:</a:t>
            </a:r>
            <a:endParaRPr lang="en-US" sz="2800">
              <a:latin typeface="Calibri Light" panose="020F0302020204030204"/>
              <a:ea typeface="+mn-lt"/>
              <a:cs typeface="Calibri Light" panose="020F0302020204030204"/>
            </a:endParaRPr>
          </a:p>
          <a:p>
            <a:pPr marL="228600" indent="-228600">
              <a:lnSpc>
                <a:spcPct val="150000"/>
              </a:lnSpc>
              <a:spcBef>
                <a:spcPts val="1000"/>
              </a:spcBef>
              <a:buFont typeface="Arial" panose="020B0604020202020204"/>
              <a:buChar char="•"/>
            </a:pPr>
            <a:r>
              <a:rPr lang="de-DE">
                <a:ea typeface="+mn-lt"/>
                <a:cs typeface="+mn-lt"/>
              </a:rPr>
              <a:t>Model </a:t>
            </a:r>
            <a:r>
              <a:rPr lang="de-DE" err="1">
                <a:ea typeface="+mn-lt"/>
                <a:cs typeface="+mn-lt"/>
              </a:rPr>
              <a:t>is</a:t>
            </a:r>
            <a:r>
              <a:rPr lang="de-DE">
                <a:ea typeface="+mn-lt"/>
                <a:cs typeface="+mn-lt"/>
              </a:rPr>
              <a:t> </a:t>
            </a:r>
            <a:r>
              <a:rPr lang="de-DE" err="1">
                <a:ea typeface="+mn-lt"/>
                <a:cs typeface="+mn-lt"/>
              </a:rPr>
              <a:t>applicable</a:t>
            </a:r>
            <a:r>
              <a:rPr lang="de-DE">
                <a:ea typeface="+mn-lt"/>
                <a:cs typeface="+mn-lt"/>
              </a:rPr>
              <a:t> </a:t>
            </a:r>
            <a:r>
              <a:rPr lang="de-DE" err="1">
                <a:ea typeface="+mn-lt"/>
                <a:cs typeface="+mn-lt"/>
              </a:rPr>
              <a:t>with</a:t>
            </a:r>
            <a:r>
              <a:rPr lang="de-DE">
                <a:ea typeface="+mn-lt"/>
                <a:cs typeface="+mn-lt"/>
              </a:rPr>
              <a:t> </a:t>
            </a:r>
            <a:r>
              <a:rPr lang="de-DE" err="1">
                <a:ea typeface="+mn-lt"/>
                <a:cs typeface="+mn-lt"/>
              </a:rPr>
              <a:t>other</a:t>
            </a:r>
            <a:r>
              <a:rPr lang="de-DE">
                <a:ea typeface="+mn-lt"/>
                <a:cs typeface="+mn-lt"/>
              </a:rPr>
              <a:t> </a:t>
            </a:r>
            <a:r>
              <a:rPr lang="de-DE" err="1">
                <a:ea typeface="+mn-lt"/>
                <a:cs typeface="+mn-lt"/>
              </a:rPr>
              <a:t>data</a:t>
            </a:r>
            <a:r>
              <a:rPr lang="de-DE">
                <a:ea typeface="+mn-lt"/>
                <a:cs typeface="+mn-lt"/>
              </a:rPr>
              <a:t> </a:t>
            </a:r>
            <a:r>
              <a:rPr lang="en-US">
                <a:ea typeface="+mn-lt"/>
                <a:cs typeface="+mn-lt"/>
              </a:rPr>
              <a:t>→ </a:t>
            </a:r>
            <a:r>
              <a:rPr lang="de-DE">
                <a:ea typeface="+mn-lt"/>
                <a:cs typeface="+mn-lt"/>
              </a:rPr>
              <a:t> </a:t>
            </a:r>
            <a:r>
              <a:rPr lang="de-DE" err="1">
                <a:ea typeface="+mn-lt"/>
                <a:cs typeface="+mn-lt"/>
              </a:rPr>
              <a:t>more</a:t>
            </a:r>
            <a:r>
              <a:rPr lang="de-DE">
                <a:ea typeface="+mn-lt"/>
                <a:cs typeface="+mn-lt"/>
              </a:rPr>
              <a:t> </a:t>
            </a:r>
            <a:r>
              <a:rPr lang="de-DE" err="1">
                <a:ea typeface="+mn-lt"/>
                <a:cs typeface="+mn-lt"/>
              </a:rPr>
              <a:t>accurate</a:t>
            </a:r>
            <a:r>
              <a:rPr lang="de-DE">
                <a:ea typeface="+mn-lt"/>
                <a:cs typeface="+mn-lt"/>
              </a:rPr>
              <a:t> </a:t>
            </a:r>
            <a:r>
              <a:rPr lang="de-DE" err="1">
                <a:ea typeface="+mn-lt"/>
                <a:cs typeface="+mn-lt"/>
              </a:rPr>
              <a:t>data</a:t>
            </a:r>
            <a:r>
              <a:rPr lang="de-DE">
                <a:ea typeface="+mn-lt"/>
                <a:cs typeface="+mn-lt"/>
              </a:rPr>
              <a:t> </a:t>
            </a:r>
            <a:r>
              <a:rPr lang="de-DE" err="1">
                <a:ea typeface="+mn-lt"/>
                <a:cs typeface="+mn-lt"/>
              </a:rPr>
              <a:t>leads</a:t>
            </a:r>
            <a:r>
              <a:rPr lang="de-DE">
                <a:ea typeface="+mn-lt"/>
                <a:cs typeface="+mn-lt"/>
              </a:rPr>
              <a:t> </a:t>
            </a:r>
            <a:r>
              <a:rPr lang="de-DE" err="1">
                <a:ea typeface="+mn-lt"/>
                <a:cs typeface="+mn-lt"/>
              </a:rPr>
              <a:t>to</a:t>
            </a:r>
            <a:r>
              <a:rPr lang="de-DE">
                <a:ea typeface="+mn-lt"/>
                <a:cs typeface="+mn-lt"/>
              </a:rPr>
              <a:t> </a:t>
            </a:r>
            <a:r>
              <a:rPr lang="de-DE" err="1">
                <a:ea typeface="+mn-lt"/>
                <a:cs typeface="+mn-lt"/>
              </a:rPr>
              <a:t>better</a:t>
            </a:r>
            <a:r>
              <a:rPr lang="de-DE">
                <a:ea typeface="+mn-lt"/>
                <a:cs typeface="+mn-lt"/>
              </a:rPr>
              <a:t> </a:t>
            </a:r>
            <a:r>
              <a:rPr lang="de-DE" err="1">
                <a:ea typeface="+mn-lt"/>
                <a:cs typeface="+mn-lt"/>
              </a:rPr>
              <a:t>results</a:t>
            </a:r>
            <a:endParaRPr lang="de-DE">
              <a:ea typeface="+mn-lt"/>
              <a:cs typeface="+mn-lt"/>
            </a:endParaRPr>
          </a:p>
          <a:p>
            <a:pPr marL="228600" indent="-228600">
              <a:lnSpc>
                <a:spcPct val="150000"/>
              </a:lnSpc>
              <a:spcBef>
                <a:spcPts val="1000"/>
              </a:spcBef>
              <a:buFont typeface="Arial" panose="020B0604020202020204"/>
              <a:buChar char="•"/>
            </a:pPr>
            <a:r>
              <a:rPr lang="de-DE" err="1">
                <a:ea typeface="+mn-lt"/>
                <a:cs typeface="+mn-lt"/>
              </a:rPr>
              <a:t>Good</a:t>
            </a:r>
            <a:r>
              <a:rPr lang="de-DE">
                <a:ea typeface="+mn-lt"/>
                <a:cs typeface="+mn-lt"/>
              </a:rPr>
              <a:t> </a:t>
            </a:r>
            <a:r>
              <a:rPr lang="de-DE" err="1">
                <a:ea typeface="+mn-lt"/>
                <a:cs typeface="+mn-lt"/>
              </a:rPr>
              <a:t>tool</a:t>
            </a:r>
            <a:r>
              <a:rPr lang="de-DE">
                <a:ea typeface="+mn-lt"/>
                <a:cs typeface="+mn-lt"/>
              </a:rPr>
              <a:t> </a:t>
            </a:r>
            <a:r>
              <a:rPr lang="de-DE" err="1">
                <a:ea typeface="+mn-lt"/>
                <a:cs typeface="+mn-lt"/>
              </a:rPr>
              <a:t>for</a:t>
            </a:r>
            <a:r>
              <a:rPr lang="de-DE">
                <a:ea typeface="+mn-lt"/>
                <a:cs typeface="+mn-lt"/>
              </a:rPr>
              <a:t> </a:t>
            </a:r>
            <a:r>
              <a:rPr lang="de-DE" err="1">
                <a:ea typeface="+mn-lt"/>
                <a:cs typeface="+mn-lt"/>
              </a:rPr>
              <a:t>getting</a:t>
            </a:r>
            <a:r>
              <a:rPr lang="de-DE">
                <a:ea typeface="+mn-lt"/>
                <a:cs typeface="+mn-lt"/>
              </a:rPr>
              <a:t> a </a:t>
            </a:r>
            <a:r>
              <a:rPr lang="de-DE" err="1">
                <a:ea typeface="+mn-lt"/>
                <a:cs typeface="+mn-lt"/>
              </a:rPr>
              <a:t>first</a:t>
            </a:r>
            <a:r>
              <a:rPr lang="de-DE">
                <a:ea typeface="+mn-lt"/>
                <a:cs typeface="+mn-lt"/>
              </a:rPr>
              <a:t> </a:t>
            </a:r>
            <a:r>
              <a:rPr lang="de-DE" err="1">
                <a:ea typeface="+mn-lt"/>
                <a:cs typeface="+mn-lt"/>
              </a:rPr>
              <a:t>impression</a:t>
            </a:r>
            <a:r>
              <a:rPr lang="de-DE">
                <a:ea typeface="+mn-lt"/>
                <a:cs typeface="+mn-lt"/>
              </a:rPr>
              <a:t> </a:t>
            </a:r>
            <a:r>
              <a:rPr lang="de-DE" err="1">
                <a:ea typeface="+mn-lt"/>
                <a:cs typeface="+mn-lt"/>
              </a:rPr>
              <a:t>of</a:t>
            </a:r>
            <a:r>
              <a:rPr lang="de-DE">
                <a:ea typeface="+mn-lt"/>
                <a:cs typeface="+mn-lt"/>
              </a:rPr>
              <a:t> </a:t>
            </a:r>
            <a:r>
              <a:rPr lang="de-DE" err="1">
                <a:ea typeface="+mn-lt"/>
                <a:cs typeface="+mn-lt"/>
              </a:rPr>
              <a:t>the</a:t>
            </a:r>
            <a:r>
              <a:rPr lang="de-DE">
                <a:ea typeface="+mn-lt"/>
                <a:cs typeface="+mn-lt"/>
              </a:rPr>
              <a:t> </a:t>
            </a:r>
            <a:r>
              <a:rPr lang="de-DE" err="1">
                <a:ea typeface="+mn-lt"/>
                <a:cs typeface="+mn-lt"/>
              </a:rPr>
              <a:t>imbalance</a:t>
            </a:r>
            <a:r>
              <a:rPr lang="de-DE">
                <a:ea typeface="+mn-lt"/>
                <a:cs typeface="+mn-lt"/>
              </a:rPr>
              <a:t> </a:t>
            </a:r>
            <a:r>
              <a:rPr lang="de-DE" err="1">
                <a:ea typeface="+mn-lt"/>
                <a:cs typeface="+mn-lt"/>
              </a:rPr>
              <a:t>between</a:t>
            </a:r>
            <a:r>
              <a:rPr lang="de-DE">
                <a:ea typeface="+mn-lt"/>
                <a:cs typeface="+mn-lt"/>
              </a:rPr>
              <a:t> </a:t>
            </a:r>
            <a:r>
              <a:rPr lang="de-DE" err="1">
                <a:ea typeface="+mn-lt"/>
                <a:cs typeface="+mn-lt"/>
              </a:rPr>
              <a:t>emission</a:t>
            </a:r>
            <a:r>
              <a:rPr lang="de-DE">
                <a:ea typeface="+mn-lt"/>
                <a:cs typeface="+mn-lt"/>
              </a:rPr>
              <a:t> and </a:t>
            </a:r>
            <a:r>
              <a:rPr lang="de-DE" err="1">
                <a:ea typeface="+mn-lt"/>
                <a:cs typeface="+mn-lt"/>
              </a:rPr>
              <a:t>sequestration</a:t>
            </a:r>
            <a:r>
              <a:rPr lang="de-DE">
                <a:ea typeface="+mn-lt"/>
                <a:cs typeface="+mn-lt"/>
              </a:rPr>
              <a:t> in a </a:t>
            </a:r>
            <a:r>
              <a:rPr lang="de-DE" err="1">
                <a:ea typeface="+mn-lt"/>
                <a:cs typeface="+mn-lt"/>
              </a:rPr>
              <a:t>city's</a:t>
            </a:r>
            <a:r>
              <a:rPr lang="de-DE">
                <a:ea typeface="+mn-lt"/>
                <a:cs typeface="+mn-lt"/>
              </a:rPr>
              <a:t> </a:t>
            </a:r>
            <a:r>
              <a:rPr lang="de-DE" err="1">
                <a:ea typeface="+mn-lt"/>
                <a:cs typeface="+mn-lt"/>
              </a:rPr>
              <a:t>extent</a:t>
            </a:r>
            <a:r>
              <a:rPr lang="de-DE">
                <a:ea typeface="+mn-lt"/>
                <a:cs typeface="+mn-lt"/>
              </a:rPr>
              <a:t> </a:t>
            </a:r>
            <a:endParaRPr lang="en-US">
              <a:cs typeface="Calibri" panose="020F0502020204030204"/>
            </a:endParaRPr>
          </a:p>
        </p:txBody>
      </p:sp>
      <p:pic>
        <p:nvPicPr>
          <p:cNvPr id="5" name="Graphic 5" descr="Exclamation mark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1457" y="1618397"/>
            <a:ext cx="914400" cy="914400"/>
          </a:xfrm>
          <a:prstGeom prst="rect">
            <a:avLst/>
          </a:prstGeom>
        </p:spPr>
      </p:pic>
      <p:pic>
        <p:nvPicPr>
          <p:cNvPr id="6" name="Graphic 6" descr="Hang Loose Hand Gesture outli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1546" y="5508009"/>
            <a:ext cx="914400" cy="914400"/>
          </a:xfrm>
          <a:prstGeom prst="rect">
            <a:avLst/>
          </a:prstGeom>
        </p:spPr>
      </p:pic>
      <p:sp>
        <p:nvSpPr>
          <p:cNvPr id="8" name="Slide Number Placeholder 7"/>
          <p:cNvSpPr>
            <a:spLocks noGrp="1"/>
          </p:cNvSpPr>
          <p:nvPr>
            <p:ph type="sldNum" sz="quarter" idx="12"/>
          </p:nvPr>
        </p:nvSpPr>
        <p:spPr/>
        <p:txBody>
          <a:bodyPr/>
          <a:lstStyle/>
          <a:p>
            <a:fld id="{48F63A3B-78C7-47BE-AE5E-E10140E04643}" type="slidenum">
              <a:rPr lang="en-US" dirty="0"/>
            </a:fld>
            <a:endParaRPr lang="en-US"/>
          </a:p>
        </p:txBody>
      </p:sp>
      <p:sp>
        <p:nvSpPr>
          <p:cNvPr id="7" name="Footer Placeholder 6"/>
          <p:cNvSpPr>
            <a:spLocks noGrp="1"/>
          </p:cNvSpPr>
          <p:nvPr>
            <p:ph type="ftr" sz="quarter" idx="11"/>
          </p:nvPr>
        </p:nvSpPr>
        <p:spPr/>
        <p:txBody>
          <a:bodyPr/>
          <a:lstStyle/>
          <a:p>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a:grpSpLocks noGrp="1" noRot="1" noChangeAspect="1" noMove="1" noResize="1" noUngrp="1"/>
          </p:cNvGrpSpPr>
          <p:nvPr/>
        </p:nvGrpSpPr>
        <p:grpSpPr>
          <a:xfrm>
            <a:off x="965199" y="634058"/>
            <a:ext cx="1128382" cy="847206"/>
            <a:chOff x="5307830" y="325570"/>
            <a:chExt cx="1128382" cy="847206"/>
          </a:xfrm>
        </p:grpSpPr>
        <p:sp>
          <p:nvSpPr>
            <p:cNvPr id="33" name="Freeform 5"/>
            <p:cNvSpPr/>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34" name="Freeform 5"/>
            <p:cNvSpPr/>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grpSp>
      <p:sp>
        <p:nvSpPr>
          <p:cNvPr id="2" name="Titel 1"/>
          <p:cNvSpPr>
            <a:spLocks noGrp="1"/>
          </p:cNvSpPr>
          <p:nvPr>
            <p:ph type="title"/>
          </p:nvPr>
        </p:nvSpPr>
        <p:spPr>
          <a:xfrm>
            <a:off x="393700" y="1371190"/>
            <a:ext cx="3934670" cy="1254356"/>
          </a:xfrm>
        </p:spPr>
        <p:txBody>
          <a:bodyPr vert="horz" lIns="91440" tIns="45720" rIns="91440" bIns="45720" rtlCol="0" anchor="b">
            <a:normAutofit/>
          </a:bodyPr>
          <a:lstStyle/>
          <a:p>
            <a:r>
              <a:rPr lang="en-US"/>
              <a:t>Introduction</a:t>
            </a:r>
            <a:r>
              <a:rPr lang="en-US" sz="5400" b="1"/>
              <a:t> </a:t>
            </a:r>
            <a:endParaRPr lang="en-US" sz="5400" b="1">
              <a:cs typeface="Calibri Light" panose="020F0302020204030204"/>
            </a:endParaRPr>
          </a:p>
        </p:txBody>
      </p:sp>
      <p:sp>
        <p:nvSpPr>
          <p:cNvPr id="36" name="Freeform 5"/>
          <p:cNvSpPr>
            <a:spLocks noGrp="1" noRot="1" noChangeAspect="1" noMove="1" noResize="1" noEditPoints="1" noAdjustHandles="1" noChangeArrowheads="1" noChangeShapeType="1" noTextEdit="1"/>
          </p:cNvSpPr>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ln>
        </p:spPr>
        <p:txBody>
          <a:bodyPr vert="horz" wrap="square" lIns="91440" tIns="45720" rIns="91440" bIns="45720" numCol="1" anchor="t" anchorCtr="0" compatLnSpc="1"/>
          <a:lstStyle/>
          <a:p>
            <a:endParaRPr lang="en-US"/>
          </a:p>
        </p:txBody>
      </p:sp>
      <p:sp>
        <p:nvSpPr>
          <p:cNvPr id="38" name="Freeform: Shape 37"/>
          <p:cNvSpPr>
            <a:spLocks noGrp="1" noRot="1" noChangeAspect="1" noMove="1" noResize="1" noEditPoints="1" noAdjustHandles="1" noChangeArrowheads="1" noChangeShapeType="1" noTextEdit="1"/>
          </p:cNvSpPr>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ln>
        </p:spPr>
        <p:txBody>
          <a:bodyPr vert="horz" wrap="square" lIns="91440" tIns="45720" rIns="91440" bIns="45720" numCol="1" anchor="t" anchorCtr="0" compatLnSpc="1"/>
          <a:lstStyle/>
          <a:p>
            <a:endParaRPr lang="en-US">
              <a:solidFill>
                <a:schemeClr val="tx1"/>
              </a:solidFill>
            </a:endParaRPr>
          </a:p>
        </p:txBody>
      </p:sp>
      <p:sp>
        <p:nvSpPr>
          <p:cNvPr id="9" name="Rectangle: Rounded Corners 8"/>
          <p:cNvSpPr/>
          <p:nvPr/>
        </p:nvSpPr>
        <p:spPr>
          <a:xfrm>
            <a:off x="304599" y="4855186"/>
            <a:ext cx="6237110" cy="144874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nhaltsplatzhalter 2"/>
          <p:cNvSpPr>
            <a:spLocks noGrp="1"/>
          </p:cNvSpPr>
          <p:nvPr/>
        </p:nvSpPr>
        <p:spPr>
          <a:xfrm>
            <a:off x="391318" y="3235969"/>
            <a:ext cx="6502050" cy="242421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600">
              <a:cs typeface="Calibri" panose="020F0502020204030204"/>
            </a:endParaRPr>
          </a:p>
          <a:p>
            <a:pPr marL="0" indent="0">
              <a:lnSpc>
                <a:spcPct val="100000"/>
              </a:lnSpc>
              <a:buNone/>
            </a:pPr>
            <a:r>
              <a:rPr lang="en-US" sz="2400" b="1">
                <a:ea typeface="+mn-lt"/>
                <a:cs typeface="+mn-lt"/>
              </a:rPr>
              <a:t>Does the vegetation of a specific region </a:t>
            </a:r>
            <a:br>
              <a:rPr lang="en-US" sz="2400" b="1">
                <a:ea typeface="+mn-lt"/>
                <a:cs typeface="+mn-lt"/>
              </a:rPr>
            </a:br>
            <a:r>
              <a:rPr lang="en-US" sz="2400" b="1">
                <a:ea typeface="+mn-lt"/>
                <a:cs typeface="+mn-lt"/>
              </a:rPr>
              <a:t>suffice to compensate the </a:t>
            </a:r>
            <a:br>
              <a:rPr lang="en-US" sz="2400" b="1">
                <a:ea typeface="+mn-lt"/>
                <a:cs typeface="+mn-lt"/>
              </a:rPr>
            </a:br>
            <a:r>
              <a:rPr lang="en-US" sz="2400" b="1">
                <a:ea typeface="+mn-lt"/>
                <a:cs typeface="+mn-lt"/>
              </a:rPr>
              <a:t>CO</a:t>
            </a:r>
            <a:r>
              <a:rPr lang="en-US" sz="2400" b="1" baseline="-25000">
                <a:ea typeface="+mn-lt"/>
                <a:cs typeface="+mn-lt"/>
              </a:rPr>
              <a:t>2</a:t>
            </a:r>
            <a:r>
              <a:rPr lang="en-US" sz="2400" b="1">
                <a:ea typeface="+mn-lt"/>
                <a:cs typeface="+mn-lt"/>
              </a:rPr>
              <a:t> emissions of this exact region?</a:t>
            </a:r>
            <a:endParaRPr lang="en-US" sz="2400" b="1">
              <a:ea typeface="+mn-lt"/>
              <a:cs typeface="+mn-lt"/>
            </a:endParaRPr>
          </a:p>
          <a:p>
            <a:pPr marL="0" indent="0">
              <a:lnSpc>
                <a:spcPct val="100000"/>
              </a:lnSpc>
              <a:buNone/>
            </a:pPr>
            <a:endParaRPr lang="en-US" sz="600">
              <a:cs typeface="Calibri" panose="020F0502020204030204"/>
            </a:endParaRPr>
          </a:p>
          <a:p>
            <a:pPr marL="971550" lvl="1">
              <a:spcBef>
                <a:spcPts val="0"/>
              </a:spcBef>
            </a:pPr>
            <a:endParaRPr lang="en-US" sz="1600"/>
          </a:p>
        </p:txBody>
      </p:sp>
      <p:pic>
        <p:nvPicPr>
          <p:cNvPr id="13" name="Grafik 4" descr="Produktion mit einfarbiger Füllu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47041" y="2355855"/>
            <a:ext cx="2717326" cy="2707430"/>
          </a:xfrm>
          <a:prstGeom prst="rect">
            <a:avLst/>
          </a:prstGeom>
        </p:spPr>
      </p:pic>
      <p:pic>
        <p:nvPicPr>
          <p:cNvPr id="3" name="Grafik 3" descr="Laubbaum Silhouett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9960" y="1058012"/>
            <a:ext cx="1842654" cy="1832758"/>
          </a:xfrm>
          <a:prstGeom prst="rect">
            <a:avLst/>
          </a:prstGeom>
        </p:spPr>
      </p:pic>
      <p:sp>
        <p:nvSpPr>
          <p:cNvPr id="8" name="Rectangle 7"/>
          <p:cNvSpPr/>
          <p:nvPr/>
        </p:nvSpPr>
        <p:spPr>
          <a:xfrm>
            <a:off x="1636217" y="3542296"/>
            <a:ext cx="3892023" cy="3344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6840" y="3912236"/>
            <a:ext cx="2857841" cy="32523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0828" y="4272593"/>
            <a:ext cx="4850594" cy="34588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6862" y="5032524"/>
            <a:ext cx="6072553" cy="10874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1000"/>
              </a:spcBef>
            </a:pPr>
            <a:r>
              <a:rPr lang="en-US" sz="1600">
                <a:solidFill>
                  <a:schemeClr val="accent1"/>
                </a:solidFill>
                <a:ea typeface="+mn-lt"/>
                <a:cs typeface="+mn-lt"/>
              </a:rPr>
              <a:t>1. Classification of the region: vegetated areas vs. non-vegetated areas</a:t>
            </a:r>
            <a:endParaRPr lang="en-US">
              <a:solidFill>
                <a:schemeClr val="accent1"/>
              </a:solidFill>
              <a:cs typeface="Calibri" panose="020F0502020204030204"/>
            </a:endParaRPr>
          </a:p>
          <a:p>
            <a:pPr>
              <a:spcBef>
                <a:spcPts val="1000"/>
              </a:spcBef>
            </a:pPr>
            <a:r>
              <a:rPr lang="en-US" sz="1600">
                <a:solidFill>
                  <a:schemeClr val="accent6"/>
                </a:solidFill>
                <a:ea typeface="+mn-lt"/>
                <a:cs typeface="+mn-lt"/>
              </a:rPr>
              <a:t>2. Calculation of CO</a:t>
            </a:r>
            <a:r>
              <a:rPr lang="en-US" sz="1600" baseline="-25000">
                <a:solidFill>
                  <a:schemeClr val="accent6"/>
                </a:solidFill>
                <a:ea typeface="+mn-lt"/>
                <a:cs typeface="+mn-lt"/>
              </a:rPr>
              <a:t>2</a:t>
            </a:r>
            <a:r>
              <a:rPr lang="en-US" sz="1600">
                <a:solidFill>
                  <a:schemeClr val="accent6"/>
                </a:solidFill>
                <a:ea typeface="+mn-lt"/>
                <a:cs typeface="+mn-lt"/>
              </a:rPr>
              <a:t> sequestration ability in considered area</a:t>
            </a:r>
            <a:r>
              <a:rPr lang="en-US" sz="1600">
                <a:ea typeface="+mn-lt"/>
                <a:cs typeface="+mn-lt"/>
              </a:rPr>
              <a:t> </a:t>
            </a:r>
            <a:endParaRPr lang="en-US" sz="1600">
              <a:ea typeface="+mn-lt"/>
              <a:cs typeface="+mn-lt"/>
            </a:endParaRPr>
          </a:p>
          <a:p>
            <a:pPr>
              <a:spcBef>
                <a:spcPts val="1000"/>
              </a:spcBef>
            </a:pPr>
            <a:r>
              <a:rPr lang="en-US" sz="1600">
                <a:solidFill>
                  <a:srgbClr val="C00000"/>
                </a:solidFill>
                <a:ea typeface="+mn-lt"/>
                <a:cs typeface="+mn-lt"/>
              </a:rPr>
              <a:t>3. Comparison of CO</a:t>
            </a:r>
            <a:r>
              <a:rPr lang="en-US" sz="1600" baseline="-25000">
                <a:solidFill>
                  <a:srgbClr val="C00000"/>
                </a:solidFill>
                <a:ea typeface="+mn-lt"/>
                <a:cs typeface="+mn-lt"/>
              </a:rPr>
              <a:t>2</a:t>
            </a:r>
            <a:r>
              <a:rPr lang="en-US" sz="1600">
                <a:solidFill>
                  <a:srgbClr val="C00000"/>
                </a:solidFill>
                <a:ea typeface="+mn-lt"/>
                <a:cs typeface="+mn-lt"/>
              </a:rPr>
              <a:t> emissions and sequestration ability</a:t>
            </a:r>
            <a:endParaRPr lang="en-US" sz="1600">
              <a:ea typeface="+mn-lt"/>
              <a:cs typeface="+mn-lt"/>
            </a:endParaRPr>
          </a:p>
        </p:txBody>
      </p:sp>
      <p:sp>
        <p:nvSpPr>
          <p:cNvPr id="5" name="Footer Placeholder 4"/>
          <p:cNvSpPr>
            <a:spLocks noGrp="1"/>
          </p:cNvSpPr>
          <p:nvPr>
            <p:ph type="ftr" sz="quarter" idx="11"/>
          </p:nvPr>
        </p:nvSpPr>
        <p:spPr/>
        <p:txBody>
          <a:bodyPr/>
          <a:lstStyle/>
          <a:p>
            <a:r>
              <a:rPr lang="en-US"/>
              <a:t>02.02.2022 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91633" y="1333105"/>
            <a:ext cx="7237333" cy="4157649"/>
          </a:xfrm>
        </p:spPr>
        <p:txBody>
          <a:bodyPr vert="horz" lIns="91440" tIns="45720" rIns="91440" bIns="45720" rtlCol="0" anchor="t">
            <a:noAutofit/>
          </a:bodyPr>
          <a:lstStyle/>
          <a:p>
            <a:pPr marL="0" indent="0">
              <a:lnSpc>
                <a:spcPct val="320000"/>
              </a:lnSpc>
              <a:spcBef>
                <a:spcPts val="0"/>
              </a:spcBef>
              <a:buNone/>
            </a:pPr>
            <a:r>
              <a:rPr lang="de-DE" sz="1800">
                <a:latin typeface="Calibri" panose="020F0502020204030204"/>
                <a:ea typeface="+mn-lt"/>
                <a:cs typeface="+mn-lt"/>
              </a:rPr>
              <a:t>Further </a:t>
            </a:r>
            <a:r>
              <a:rPr lang="de-DE" sz="1800" err="1">
                <a:latin typeface="Calibri" panose="020F0502020204030204"/>
                <a:ea typeface="+mn-lt"/>
                <a:cs typeface="+mn-lt"/>
              </a:rPr>
              <a:t>compare</a:t>
            </a:r>
            <a:r>
              <a:rPr lang="de-DE" sz="1800">
                <a:latin typeface="Calibri" panose="020F0502020204030204"/>
                <a:ea typeface="+mn-lt"/>
                <a:cs typeface="+mn-lt"/>
              </a:rPr>
              <a:t> </a:t>
            </a:r>
            <a:r>
              <a:rPr lang="de-DE" sz="1800" err="1">
                <a:latin typeface="Calibri" panose="020F0502020204030204"/>
                <a:ea typeface="+mn-lt"/>
                <a:cs typeface="+mn-lt"/>
              </a:rPr>
              <a:t>the</a:t>
            </a:r>
            <a:r>
              <a:rPr lang="de-DE" sz="1800">
                <a:latin typeface="Calibri" panose="020F0502020204030204"/>
                <a:ea typeface="+mn-lt"/>
                <a:cs typeface="+mn-lt"/>
              </a:rPr>
              <a:t> Raster </a:t>
            </a:r>
            <a:r>
              <a:rPr lang="de-DE" sz="1800" err="1">
                <a:latin typeface="Calibri" panose="020F0502020204030204"/>
                <a:ea typeface="+mn-lt"/>
                <a:cs typeface="+mn-lt"/>
              </a:rPr>
              <a:t>Calculators</a:t>
            </a:r>
            <a:r>
              <a:rPr lang="de-DE" sz="1800">
                <a:latin typeface="Calibri" panose="020F0502020204030204"/>
                <a:ea typeface="+mn-lt"/>
                <a:cs typeface="+mn-lt"/>
              </a:rPr>
              <a:t> (</a:t>
            </a:r>
            <a:r>
              <a:rPr lang="de-DE" sz="1800" err="1">
                <a:latin typeface="Calibri" panose="020F0502020204030204"/>
                <a:ea typeface="+mn-lt"/>
                <a:cs typeface="+mn-lt"/>
              </a:rPr>
              <a:t>other</a:t>
            </a:r>
            <a:r>
              <a:rPr lang="de-DE" sz="1800">
                <a:latin typeface="Calibri" panose="020F0502020204030204"/>
                <a:ea typeface="+mn-lt"/>
                <a:cs typeface="+mn-lt"/>
              </a:rPr>
              <a:t> GIS?)</a:t>
            </a:r>
            <a:endParaRPr lang="en-US" sz="1800">
              <a:latin typeface="Calibri" panose="020F0502020204030204"/>
              <a:ea typeface="+mn-lt"/>
              <a:cs typeface="+mn-lt"/>
            </a:endParaRPr>
          </a:p>
          <a:p>
            <a:pPr marL="0" indent="0">
              <a:lnSpc>
                <a:spcPct val="320000"/>
              </a:lnSpc>
              <a:spcBef>
                <a:spcPts val="0"/>
              </a:spcBef>
              <a:buNone/>
            </a:pPr>
            <a:r>
              <a:rPr lang="de-DE" sz="1800">
                <a:latin typeface="Calibri" panose="020F0502020204030204"/>
                <a:ea typeface="+mn-lt"/>
                <a:cs typeface="+mn-lt"/>
              </a:rPr>
              <a:t>Look </a:t>
            </a:r>
            <a:r>
              <a:rPr lang="de-DE" sz="1800" err="1">
                <a:latin typeface="Calibri" panose="020F0502020204030204"/>
                <a:ea typeface="+mn-lt"/>
                <a:cs typeface="+mn-lt"/>
              </a:rPr>
              <a:t>for</a:t>
            </a:r>
            <a:r>
              <a:rPr lang="de-DE" sz="1800">
                <a:latin typeface="Calibri" panose="020F0502020204030204"/>
                <a:ea typeface="+mn-lt"/>
                <a:cs typeface="+mn-lt"/>
              </a:rPr>
              <a:t> </a:t>
            </a:r>
            <a:r>
              <a:rPr lang="de-DE" sz="1800" err="1">
                <a:latin typeface="Calibri" panose="020F0502020204030204"/>
                <a:ea typeface="+mn-lt"/>
                <a:cs typeface="+mn-lt"/>
              </a:rPr>
              <a:t>better</a:t>
            </a:r>
            <a:r>
              <a:rPr lang="de-DE" sz="1800">
                <a:latin typeface="Calibri" panose="020F0502020204030204"/>
                <a:ea typeface="+mn-lt"/>
                <a:cs typeface="+mn-lt"/>
              </a:rPr>
              <a:t> </a:t>
            </a:r>
            <a:r>
              <a:rPr lang="de-DE" sz="1800" err="1">
                <a:latin typeface="Calibri" panose="020F0502020204030204"/>
                <a:ea typeface="+mn-lt"/>
                <a:cs typeface="+mn-lt"/>
              </a:rPr>
              <a:t>data</a:t>
            </a:r>
            <a:r>
              <a:rPr lang="de-DE" sz="1800">
                <a:latin typeface="Calibri" panose="020F0502020204030204"/>
                <a:ea typeface="+mn-lt"/>
                <a:cs typeface="+mn-lt"/>
              </a:rPr>
              <a:t> </a:t>
            </a:r>
            <a:r>
              <a:rPr lang="de-DE" sz="1800" err="1">
                <a:latin typeface="Calibri" panose="020F0502020204030204"/>
                <a:ea typeface="+mn-lt"/>
                <a:cs typeface="+mn-lt"/>
              </a:rPr>
              <a:t>sources</a:t>
            </a:r>
            <a:r>
              <a:rPr lang="de-DE" sz="1800">
                <a:latin typeface="Calibri" panose="020F0502020204030204"/>
                <a:ea typeface="+mn-lt"/>
                <a:cs typeface="+mn-lt"/>
              </a:rPr>
              <a:t> </a:t>
            </a:r>
            <a:r>
              <a:rPr lang="de-DE" sz="1800" err="1">
                <a:latin typeface="Calibri" panose="020F0502020204030204"/>
                <a:ea typeface="+mn-lt"/>
                <a:cs typeface="+mn-lt"/>
              </a:rPr>
              <a:t>for</a:t>
            </a:r>
            <a:r>
              <a:rPr lang="de-DE" sz="1800">
                <a:latin typeface="Calibri" panose="020F0502020204030204"/>
                <a:ea typeface="+mn-lt"/>
                <a:cs typeface="+mn-lt"/>
              </a:rPr>
              <a:t> </a:t>
            </a:r>
            <a:r>
              <a:rPr lang="de-DE" sz="1800" err="1">
                <a:latin typeface="Calibri" panose="020F0502020204030204"/>
                <a:ea typeface="+mn-lt"/>
                <a:cs typeface="+mn-lt"/>
              </a:rPr>
              <a:t>sequestration</a:t>
            </a:r>
            <a:r>
              <a:rPr lang="de-DE" sz="1800">
                <a:latin typeface="Calibri" panose="020F0502020204030204"/>
                <a:ea typeface="+mn-lt"/>
                <a:cs typeface="+mn-lt"/>
              </a:rPr>
              <a:t> and </a:t>
            </a:r>
            <a:r>
              <a:rPr lang="de-DE" sz="1800" err="1">
                <a:latin typeface="Calibri" panose="020F0502020204030204"/>
                <a:ea typeface="+mn-lt"/>
                <a:cs typeface="+mn-lt"/>
              </a:rPr>
              <a:t>emission</a:t>
            </a:r>
            <a:endParaRPr lang="en-US" sz="1800">
              <a:latin typeface="Calibri" panose="020F0502020204030204"/>
              <a:ea typeface="+mn-lt"/>
              <a:cs typeface="+mn-lt"/>
            </a:endParaRPr>
          </a:p>
          <a:p>
            <a:pPr marL="0" indent="0">
              <a:lnSpc>
                <a:spcPct val="320000"/>
              </a:lnSpc>
              <a:spcBef>
                <a:spcPts val="0"/>
              </a:spcBef>
              <a:buNone/>
            </a:pPr>
            <a:r>
              <a:rPr lang="de-DE" sz="1800">
                <a:latin typeface="Calibri" panose="020F0502020204030204"/>
                <a:ea typeface="+mn-lt"/>
                <a:cs typeface="+mn-lt"/>
              </a:rPr>
              <a:t>Implement </a:t>
            </a:r>
            <a:r>
              <a:rPr lang="de-DE" sz="1800" err="1">
                <a:latin typeface="Calibri" panose="020F0502020204030204"/>
                <a:ea typeface="+mn-lt"/>
                <a:cs typeface="+mn-lt"/>
              </a:rPr>
              <a:t>of</a:t>
            </a:r>
            <a:r>
              <a:rPr lang="de-DE" sz="1800">
                <a:latin typeface="Calibri" panose="020F0502020204030204"/>
                <a:ea typeface="+mn-lt"/>
                <a:cs typeface="+mn-lt"/>
              </a:rPr>
              <a:t> roi_extractor.bat </a:t>
            </a:r>
            <a:r>
              <a:rPr lang="de-DE" sz="1800" err="1">
                <a:latin typeface="Calibri" panose="020F0502020204030204"/>
                <a:ea typeface="+mn-lt"/>
                <a:cs typeface="+mn-lt"/>
              </a:rPr>
              <a:t>into</a:t>
            </a:r>
            <a:r>
              <a:rPr lang="de-DE" sz="1800">
                <a:latin typeface="Calibri" panose="020F0502020204030204"/>
                <a:ea typeface="+mn-lt"/>
                <a:cs typeface="+mn-lt"/>
              </a:rPr>
              <a:t> </a:t>
            </a:r>
            <a:r>
              <a:rPr lang="de-DE" sz="1800" err="1">
                <a:latin typeface="Calibri" panose="020F0502020204030204"/>
                <a:ea typeface="+mn-lt"/>
                <a:cs typeface="+mn-lt"/>
              </a:rPr>
              <a:t>the</a:t>
            </a:r>
            <a:r>
              <a:rPr lang="de-DE" sz="1800">
                <a:latin typeface="Calibri" panose="020F0502020204030204"/>
                <a:ea typeface="+mn-lt"/>
                <a:cs typeface="+mn-lt"/>
              </a:rPr>
              <a:t> QGIS </a:t>
            </a:r>
            <a:r>
              <a:rPr lang="de-DE" sz="1800" err="1">
                <a:latin typeface="Calibri" panose="020F0502020204030204"/>
                <a:ea typeface="+mn-lt"/>
                <a:cs typeface="+mn-lt"/>
              </a:rPr>
              <a:t>model</a:t>
            </a:r>
            <a:endParaRPr lang="en-US" sz="1800" err="1">
              <a:latin typeface="Calibri" panose="020F0502020204030204"/>
              <a:ea typeface="+mn-lt"/>
              <a:cs typeface="+mn-lt"/>
            </a:endParaRPr>
          </a:p>
          <a:p>
            <a:pPr marL="0" indent="0">
              <a:lnSpc>
                <a:spcPct val="320000"/>
              </a:lnSpc>
              <a:spcBef>
                <a:spcPts val="0"/>
              </a:spcBef>
              <a:buNone/>
            </a:pPr>
            <a:r>
              <a:rPr lang="de-DE" sz="1800" err="1">
                <a:latin typeface="Calibri" panose="020F0502020204030204"/>
                <a:ea typeface="+mn-lt"/>
                <a:cs typeface="+mn-lt"/>
              </a:rPr>
              <a:t>Automatically</a:t>
            </a:r>
            <a:r>
              <a:rPr lang="de-DE" sz="1800">
                <a:latin typeface="Calibri" panose="020F0502020204030204"/>
                <a:ea typeface="+mn-lt"/>
                <a:cs typeface="+mn-lt"/>
              </a:rPr>
              <a:t> </a:t>
            </a:r>
            <a:r>
              <a:rPr lang="de-DE" sz="1800" err="1">
                <a:latin typeface="Calibri" panose="020F0502020204030204"/>
                <a:ea typeface="+mn-lt"/>
                <a:cs typeface="+mn-lt"/>
              </a:rPr>
              <a:t>import</a:t>
            </a:r>
            <a:r>
              <a:rPr lang="de-DE" sz="1800">
                <a:latin typeface="Calibri" panose="020F0502020204030204"/>
                <a:ea typeface="+mn-lt"/>
                <a:cs typeface="+mn-lt"/>
              </a:rPr>
              <a:t> </a:t>
            </a:r>
            <a:r>
              <a:rPr lang="de-DE" sz="1800" err="1">
                <a:latin typeface="Calibri" panose="020F0502020204030204"/>
                <a:ea typeface="+mn-lt"/>
                <a:cs typeface="+mn-lt"/>
              </a:rPr>
              <a:t>results</a:t>
            </a:r>
            <a:r>
              <a:rPr lang="de-DE" sz="1800">
                <a:latin typeface="Calibri" panose="020F0502020204030204"/>
                <a:ea typeface="+mn-lt"/>
                <a:cs typeface="+mn-lt"/>
              </a:rPr>
              <a:t> </a:t>
            </a:r>
            <a:r>
              <a:rPr lang="de-DE" sz="1800" err="1">
                <a:latin typeface="Calibri" panose="020F0502020204030204"/>
                <a:ea typeface="+mn-lt"/>
                <a:cs typeface="+mn-lt"/>
              </a:rPr>
              <a:t>from</a:t>
            </a:r>
            <a:r>
              <a:rPr lang="de-DE" sz="1800">
                <a:latin typeface="Calibri" panose="020F0502020204030204"/>
                <a:ea typeface="+mn-lt"/>
                <a:cs typeface="+mn-lt"/>
              </a:rPr>
              <a:t> </a:t>
            </a:r>
            <a:r>
              <a:rPr lang="de-DE" sz="1800" err="1">
                <a:latin typeface="Calibri" panose="020F0502020204030204"/>
                <a:ea typeface="+mn-lt"/>
                <a:cs typeface="+mn-lt"/>
              </a:rPr>
              <a:t>model</a:t>
            </a:r>
            <a:r>
              <a:rPr lang="de-DE" sz="1800">
                <a:latin typeface="Calibri" panose="020F0502020204030204"/>
                <a:ea typeface="+mn-lt"/>
                <a:cs typeface="+mn-lt"/>
              </a:rPr>
              <a:t> </a:t>
            </a:r>
            <a:r>
              <a:rPr lang="de-DE" sz="1800" err="1">
                <a:latin typeface="Calibri" panose="020F0502020204030204"/>
                <a:ea typeface="+mn-lt"/>
                <a:cs typeface="+mn-lt"/>
              </a:rPr>
              <a:t>into</a:t>
            </a:r>
            <a:r>
              <a:rPr lang="de-DE" sz="1800">
                <a:latin typeface="Calibri" panose="020F0502020204030204"/>
                <a:ea typeface="+mn-lt"/>
                <a:cs typeface="+mn-lt"/>
              </a:rPr>
              <a:t> </a:t>
            </a:r>
            <a:r>
              <a:rPr lang="de-DE" sz="1800" err="1">
                <a:latin typeface="Calibri" panose="020F0502020204030204"/>
                <a:ea typeface="+mn-lt"/>
                <a:cs typeface="+mn-lt"/>
              </a:rPr>
              <a:t>the</a:t>
            </a:r>
            <a:r>
              <a:rPr lang="de-DE" sz="1800">
                <a:latin typeface="Calibri" panose="020F0502020204030204"/>
                <a:ea typeface="+mn-lt"/>
                <a:cs typeface="+mn-lt"/>
              </a:rPr>
              <a:t> Excelsheet</a:t>
            </a:r>
            <a:endParaRPr lang="en-US" sz="1800">
              <a:latin typeface="Calibri" panose="020F0502020204030204"/>
              <a:ea typeface="+mn-lt"/>
              <a:cs typeface="+mn-lt"/>
            </a:endParaRPr>
          </a:p>
          <a:p>
            <a:pPr marL="0" indent="0">
              <a:lnSpc>
                <a:spcPct val="320000"/>
              </a:lnSpc>
              <a:spcBef>
                <a:spcPts val="0"/>
              </a:spcBef>
              <a:buNone/>
            </a:pPr>
            <a:r>
              <a:rPr lang="de-DE" sz="1800">
                <a:latin typeface="Calibri" panose="020F0502020204030204"/>
                <a:ea typeface="+mn-lt"/>
                <a:cs typeface="+mn-lt"/>
              </a:rPr>
              <a:t>Repository </a:t>
            </a:r>
            <a:r>
              <a:rPr lang="de-DE" sz="1800" err="1">
                <a:latin typeface="Calibri" panose="020F0502020204030204"/>
                <a:ea typeface="+mn-lt"/>
                <a:cs typeface="+mn-lt"/>
              </a:rPr>
              <a:t>is</a:t>
            </a:r>
            <a:r>
              <a:rPr lang="de-DE" sz="1800">
                <a:latin typeface="Calibri" panose="020F0502020204030204"/>
                <a:ea typeface="+mn-lt"/>
                <a:cs typeface="+mn-lt"/>
              </a:rPr>
              <a:t> </a:t>
            </a:r>
            <a:r>
              <a:rPr lang="de-DE" sz="1800" err="1">
                <a:latin typeface="Calibri" panose="020F0502020204030204"/>
                <a:ea typeface="+mn-lt"/>
                <a:cs typeface="+mn-lt"/>
              </a:rPr>
              <a:t>finished</a:t>
            </a:r>
            <a:r>
              <a:rPr lang="de-DE" sz="1800">
                <a:latin typeface="Calibri" panose="020F0502020204030204"/>
                <a:ea typeface="+mn-lt"/>
                <a:cs typeface="+mn-lt"/>
              </a:rPr>
              <a:t>, just </a:t>
            </a:r>
            <a:r>
              <a:rPr lang="de-DE" sz="1800" err="1">
                <a:latin typeface="Calibri" panose="020F0502020204030204"/>
                <a:ea typeface="+mn-lt"/>
                <a:cs typeface="+mn-lt"/>
              </a:rPr>
              <a:t>needs</a:t>
            </a:r>
            <a:r>
              <a:rPr lang="de-DE" sz="1800">
                <a:latin typeface="Calibri" panose="020F0502020204030204"/>
                <a:ea typeface="+mn-lt"/>
                <a:cs typeface="+mn-lt"/>
              </a:rPr>
              <a:t> </a:t>
            </a:r>
            <a:r>
              <a:rPr lang="de-DE" sz="1800" err="1">
                <a:latin typeface="Calibri" panose="020F0502020204030204"/>
                <a:ea typeface="+mn-lt"/>
                <a:cs typeface="+mn-lt"/>
              </a:rPr>
              <a:t>updating</a:t>
            </a:r>
            <a:r>
              <a:rPr lang="de-DE" sz="1800">
                <a:latin typeface="Calibri" panose="020F0502020204030204"/>
                <a:ea typeface="+mn-lt"/>
                <a:cs typeface="+mn-lt"/>
              </a:rPr>
              <a:t> </a:t>
            </a:r>
            <a:r>
              <a:rPr lang="de-DE" sz="1800" err="1">
                <a:latin typeface="Calibri" panose="020F0502020204030204"/>
                <a:ea typeface="+mn-lt"/>
                <a:cs typeface="+mn-lt"/>
              </a:rPr>
              <a:t>if</a:t>
            </a:r>
            <a:r>
              <a:rPr lang="de-DE" sz="1800">
                <a:latin typeface="Calibri" panose="020F0502020204030204"/>
                <a:ea typeface="+mn-lt"/>
                <a:cs typeface="+mn-lt"/>
              </a:rPr>
              <a:t> </a:t>
            </a:r>
            <a:r>
              <a:rPr lang="de-DE" sz="1800" err="1">
                <a:latin typeface="Calibri" panose="020F0502020204030204"/>
                <a:ea typeface="+mn-lt"/>
                <a:cs typeface="+mn-lt"/>
              </a:rPr>
              <a:t>new</a:t>
            </a:r>
            <a:r>
              <a:rPr lang="de-DE" sz="1800">
                <a:latin typeface="Calibri" panose="020F0502020204030204"/>
                <a:ea typeface="+mn-lt"/>
                <a:cs typeface="+mn-lt"/>
              </a:rPr>
              <a:t> </a:t>
            </a:r>
            <a:r>
              <a:rPr lang="de-DE" sz="1800" err="1">
                <a:latin typeface="Calibri" panose="020F0502020204030204"/>
                <a:ea typeface="+mn-lt"/>
                <a:cs typeface="+mn-lt"/>
              </a:rPr>
              <a:t>implementations</a:t>
            </a:r>
            <a:r>
              <a:rPr lang="de-DE" sz="1800">
                <a:latin typeface="Calibri" panose="020F0502020204030204"/>
                <a:ea typeface="+mn-lt"/>
                <a:cs typeface="+mn-lt"/>
              </a:rPr>
              <a:t> </a:t>
            </a:r>
            <a:r>
              <a:rPr lang="de-DE" sz="1800" err="1">
                <a:latin typeface="Calibri" panose="020F0502020204030204"/>
                <a:ea typeface="+mn-lt"/>
                <a:cs typeface="+mn-lt"/>
              </a:rPr>
              <a:t>work</a:t>
            </a:r>
            <a:endParaRPr lang="en-US" sz="1800">
              <a:latin typeface="Calibri" panose="020F0502020204030204"/>
              <a:ea typeface="+mn-lt"/>
              <a:cs typeface="+mn-lt"/>
            </a:endParaRPr>
          </a:p>
          <a:p>
            <a:pPr marL="0" indent="0">
              <a:buNone/>
            </a:pPr>
            <a:endParaRPr lang="en-US" sz="1800">
              <a:cs typeface="Calibri" panose="020F0502020204030204"/>
            </a:endParaRPr>
          </a:p>
        </p:txBody>
      </p:sp>
      <p:sp>
        <p:nvSpPr>
          <p:cNvPr id="11" name="Freeform: Shape 10"/>
          <p:cNvSpPr>
            <a:spLocks noGrp="1" noRot="1" noChangeAspect="1" noMove="1" noResize="1" noEditPoints="1" noAdjustHandles="1" noChangeArrowheads="1" noChangeShapeType="1" noTextEdit="1"/>
          </p:cNvSpPr>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lstStyle/>
          <a:p>
            <a:endParaRPr lang="en-US">
              <a:solidFill>
                <a:schemeClr val="tx1"/>
              </a:solidFill>
            </a:endParaRPr>
          </a:p>
        </p:txBody>
      </p:sp>
      <p:sp>
        <p:nvSpPr>
          <p:cNvPr id="13" name="Freeform 5"/>
          <p:cNvSpPr>
            <a:spLocks noGrp="1" noRot="1" noChangeAspect="1" noMove="1" noResize="1" noEditPoints="1" noAdjustHandles="1" noChangeArrowheads="1" noChangeShapeType="1" noTextEdit="1"/>
          </p:cNvSpPr>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15" name="Freeform 5"/>
          <p:cNvSpPr>
            <a:spLocks noGrp="1" noRot="1" noChangeAspect="1" noMove="1" noResize="1" noEditPoints="1" noAdjustHandles="1" noChangeArrowheads="1" noChangeShapeType="1" noTextEdit="1"/>
          </p:cNvSpPr>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pic>
        <p:nvPicPr>
          <p:cNvPr id="5" name="Graphic 4" descr="Signpost outlin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53590" y="1670041"/>
            <a:ext cx="2049593" cy="2029801"/>
          </a:xfrm>
          <a:prstGeom prst="rect">
            <a:avLst/>
          </a:prstGeom>
        </p:spPr>
      </p:pic>
      <p:sp>
        <p:nvSpPr>
          <p:cNvPr id="6" name="Titel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a:cs typeface="Calibri Light" panose="020F0302020204030204"/>
              </a:rPr>
              <a:t>Outlook</a:t>
            </a:r>
            <a:endParaRPr lang="en-US"/>
          </a:p>
        </p:txBody>
      </p:sp>
      <p:pic>
        <p:nvPicPr>
          <p:cNvPr id="12" name="Graphic 15" descr="Calculator outli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488" y="1625930"/>
            <a:ext cx="647205" cy="637310"/>
          </a:xfrm>
          <a:prstGeom prst="rect">
            <a:avLst/>
          </a:prstGeom>
        </p:spPr>
      </p:pic>
      <p:pic>
        <p:nvPicPr>
          <p:cNvPr id="16" name="Graphic 16" descr="Marker outlin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489" y="3407228"/>
            <a:ext cx="647206" cy="637310"/>
          </a:xfrm>
          <a:prstGeom prst="rect">
            <a:avLst/>
          </a:prstGeom>
        </p:spPr>
      </p:pic>
      <p:pic>
        <p:nvPicPr>
          <p:cNvPr id="17" name="Graphic 17" descr="Binoculars outlin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0817" y="2520909"/>
            <a:ext cx="637310" cy="647206"/>
          </a:xfrm>
          <a:prstGeom prst="rect">
            <a:avLst/>
          </a:prstGeom>
        </p:spPr>
      </p:pic>
      <p:pic>
        <p:nvPicPr>
          <p:cNvPr id="18" name="Graphic 18" descr="Open folder outlin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251" y="5137811"/>
            <a:ext cx="647206" cy="637310"/>
          </a:xfrm>
          <a:prstGeom prst="rect">
            <a:avLst/>
          </a:prstGeom>
        </p:spPr>
      </p:pic>
      <p:pic>
        <p:nvPicPr>
          <p:cNvPr id="19" name="Graphic 20" descr="Gears outlin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9580" y="4251489"/>
            <a:ext cx="637310" cy="647206"/>
          </a:xfrm>
          <a:prstGeom prst="rect">
            <a:avLst/>
          </a:prstGeom>
        </p:spPr>
      </p:pic>
      <p:cxnSp>
        <p:nvCxnSpPr>
          <p:cNvPr id="24" name="Straight Arrow Connector 23"/>
          <p:cNvCxnSpPr/>
          <p:nvPr/>
        </p:nvCxnSpPr>
        <p:spPr>
          <a:xfrm flipV="1">
            <a:off x="1739733" y="2387929"/>
            <a:ext cx="5898077" cy="0"/>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9733" y="3298370"/>
            <a:ext cx="5898078" cy="0"/>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739733" y="4099954"/>
            <a:ext cx="5898078" cy="0"/>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739732" y="5030187"/>
            <a:ext cx="5898078" cy="0"/>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
        <p:nvSpPr>
          <p:cNvPr id="2" name="Footer Placeholder 1"/>
          <p:cNvSpPr>
            <a:spLocks noGrp="1"/>
          </p:cNvSpPr>
          <p:nvPr>
            <p:ph type="ftr" sz="quarter" idx="11"/>
          </p:nvPr>
        </p:nvSpPr>
        <p:spPr/>
        <p:txBody>
          <a:bodyPr/>
          <a:lstStyle/>
          <a:p>
            <a:r>
              <a:rPr lang="en-US"/>
              <a:t>02.02.2022 </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noGrp="1" noRot="1" noChangeAspect="1" noMove="1" noResize="1" noEditPoints="1" noAdjustHandles="1" noChangeArrowheads="1" noChangeShapeType="1" noTextEdit="1"/>
          </p:cNvSpPr>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noGrp="1" noRot="1" noChangeAspect="1" noMove="1" noResize="1" noEditPoints="1" noAdjustHandles="1" noChangeArrowheads="1" noChangeShapeType="1" noTextEdit="1"/>
          </p:cNvSpPr>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616054" y="1261137"/>
            <a:ext cx="8959893" cy="888360"/>
          </a:xfrm>
        </p:spPr>
        <p:txBody>
          <a:bodyPr anchor="b">
            <a:normAutofit/>
          </a:bodyPr>
          <a:lstStyle/>
          <a:p>
            <a:pPr algn="ctr"/>
            <a:r>
              <a:rPr lang="de-DE" sz="3200">
                <a:solidFill>
                  <a:schemeClr val="tx1">
                    <a:lumMod val="65000"/>
                    <a:lumOff val="35000"/>
                  </a:schemeClr>
                </a:solidFill>
                <a:cs typeface="Calibri Light" panose="020F0302020204030204"/>
              </a:rPr>
              <a:t>List </a:t>
            </a:r>
            <a:r>
              <a:rPr lang="de-DE" sz="3200" err="1">
                <a:solidFill>
                  <a:schemeClr val="tx1">
                    <a:lumMod val="65000"/>
                    <a:lumOff val="35000"/>
                  </a:schemeClr>
                </a:solidFill>
                <a:cs typeface="Calibri Light" panose="020F0302020204030204"/>
              </a:rPr>
              <a:t>of</a:t>
            </a:r>
            <a:r>
              <a:rPr lang="de-DE" sz="3200">
                <a:solidFill>
                  <a:schemeClr val="tx1">
                    <a:lumMod val="65000"/>
                    <a:lumOff val="35000"/>
                  </a:schemeClr>
                </a:solidFill>
                <a:cs typeface="Calibri Light" panose="020F0302020204030204"/>
              </a:rPr>
              <a:t> </a:t>
            </a:r>
            <a:r>
              <a:rPr lang="de-DE" sz="3200" err="1">
                <a:solidFill>
                  <a:schemeClr val="tx1">
                    <a:lumMod val="65000"/>
                    <a:lumOff val="35000"/>
                  </a:schemeClr>
                </a:solidFill>
                <a:cs typeface="Calibri Light" panose="020F0302020204030204"/>
              </a:rPr>
              <a:t>sources</a:t>
            </a:r>
            <a:endParaRPr lang="de-DE" sz="3200" err="1">
              <a:solidFill>
                <a:schemeClr val="tx1">
                  <a:lumMod val="65000"/>
                  <a:lumOff val="35000"/>
                </a:schemeClr>
              </a:solidFill>
            </a:endParaRPr>
          </a:p>
        </p:txBody>
      </p:sp>
      <p:sp>
        <p:nvSpPr>
          <p:cNvPr id="33" name="Inhaltsplatzhalter 2"/>
          <p:cNvSpPr>
            <a:spLocks noGrp="1"/>
          </p:cNvSpPr>
          <p:nvPr>
            <p:ph idx="1"/>
          </p:nvPr>
        </p:nvSpPr>
        <p:spPr>
          <a:xfrm>
            <a:off x="1616054" y="2427383"/>
            <a:ext cx="8959892" cy="3169482"/>
          </a:xfrm>
        </p:spPr>
        <p:txBody>
          <a:bodyPr vert="horz" lIns="91440" tIns="45720" rIns="91440" bIns="45720" rtlCol="0" anchor="t">
            <a:normAutofit/>
          </a:bodyPr>
          <a:lstStyle/>
          <a:p>
            <a:endParaRPr lang="de-DE" sz="1600">
              <a:solidFill>
                <a:schemeClr val="tx1">
                  <a:lumMod val="65000"/>
                  <a:lumOff val="35000"/>
                </a:schemeClr>
              </a:solidFill>
              <a:cs typeface="Calibri" panose="020F0502020204030204"/>
            </a:endParaRPr>
          </a:p>
          <a:p>
            <a:r>
              <a:rPr lang="de-DE" sz="1600" err="1">
                <a:ea typeface="+mn-lt"/>
                <a:cs typeface="+mn-lt"/>
              </a:rPr>
              <a:t>Mkansi</a:t>
            </a:r>
            <a:r>
              <a:rPr lang="de-DE" sz="1600">
                <a:ea typeface="+mn-lt"/>
                <a:cs typeface="+mn-lt"/>
              </a:rPr>
              <a:t>, R. (2017): </a:t>
            </a:r>
            <a:r>
              <a:rPr lang="de-DE" sz="1600" err="1">
                <a:ea typeface="+mn-lt"/>
                <a:cs typeface="+mn-lt"/>
              </a:rPr>
              <a:t>Spectral</a:t>
            </a:r>
            <a:r>
              <a:rPr lang="de-DE" sz="1600">
                <a:ea typeface="+mn-lt"/>
                <a:cs typeface="+mn-lt"/>
              </a:rPr>
              <a:t> </a:t>
            </a:r>
            <a:r>
              <a:rPr lang="de-DE" sz="1600" err="1">
                <a:ea typeface="+mn-lt"/>
                <a:cs typeface="+mn-lt"/>
              </a:rPr>
              <a:t>reflectance</a:t>
            </a:r>
            <a:r>
              <a:rPr lang="de-DE" sz="1600">
                <a:ea typeface="+mn-lt"/>
                <a:cs typeface="+mn-lt"/>
              </a:rPr>
              <a:t> </a:t>
            </a:r>
            <a:r>
              <a:rPr lang="de-DE" sz="1600" err="1">
                <a:ea typeface="+mn-lt"/>
                <a:cs typeface="+mn-lt"/>
              </a:rPr>
              <a:t>of</a:t>
            </a:r>
            <a:r>
              <a:rPr lang="de-DE" sz="1600">
                <a:ea typeface="+mn-lt"/>
                <a:cs typeface="+mn-lt"/>
              </a:rPr>
              <a:t> </a:t>
            </a:r>
            <a:r>
              <a:rPr lang="de-DE" sz="1600" err="1">
                <a:ea typeface="+mn-lt"/>
                <a:cs typeface="+mn-lt"/>
              </a:rPr>
              <a:t>soil</a:t>
            </a:r>
            <a:r>
              <a:rPr lang="de-DE" sz="1600">
                <a:ea typeface="+mn-lt"/>
                <a:cs typeface="+mn-lt"/>
              </a:rPr>
              <a:t>, </a:t>
            </a:r>
            <a:r>
              <a:rPr lang="de-DE" sz="1600" err="1">
                <a:ea typeface="+mn-lt"/>
                <a:cs typeface="+mn-lt"/>
              </a:rPr>
              <a:t>vegetation</a:t>
            </a:r>
            <a:r>
              <a:rPr lang="de-DE" sz="1600">
                <a:ea typeface="+mn-lt"/>
                <a:cs typeface="+mn-lt"/>
              </a:rPr>
              <a:t> and </a:t>
            </a:r>
            <a:r>
              <a:rPr lang="de-DE" sz="1600" err="1">
                <a:ea typeface="+mn-lt"/>
                <a:cs typeface="+mn-lt"/>
              </a:rPr>
              <a:t>water</a:t>
            </a:r>
            <a:r>
              <a:rPr lang="de-DE" sz="1600">
                <a:ea typeface="+mn-lt"/>
                <a:cs typeface="+mn-lt"/>
              </a:rPr>
              <a:t>. - URL </a:t>
            </a:r>
            <a:r>
              <a:rPr lang="de-DE" sz="1600">
                <a:ea typeface="+mn-lt"/>
                <a:cs typeface="+mn-lt"/>
                <a:hlinkClick r:id="rId1"/>
              </a:rPr>
              <a:t>https://mkansireminder.wordpress.com/2017/04/24/spectral-reflectance-of-soil-vegetation-water/</a:t>
            </a:r>
            <a:r>
              <a:rPr lang="de-DE" sz="1600">
                <a:ea typeface="+mn-lt"/>
                <a:cs typeface="+mn-lt"/>
              </a:rPr>
              <a:t> [</a:t>
            </a:r>
            <a:r>
              <a:rPr lang="de-DE" sz="1600" err="1">
                <a:ea typeface="+mn-lt"/>
                <a:cs typeface="+mn-lt"/>
              </a:rPr>
              <a:t>as</a:t>
            </a:r>
            <a:r>
              <a:rPr lang="de-DE" sz="1600">
                <a:ea typeface="+mn-lt"/>
                <a:cs typeface="+mn-lt"/>
              </a:rPr>
              <a:t> </a:t>
            </a:r>
            <a:r>
              <a:rPr lang="de-DE" sz="1600" err="1">
                <a:ea typeface="+mn-lt"/>
                <a:cs typeface="+mn-lt"/>
              </a:rPr>
              <a:t>of</a:t>
            </a:r>
            <a:r>
              <a:rPr lang="de-DE" sz="1600">
                <a:ea typeface="+mn-lt"/>
                <a:cs typeface="+mn-lt"/>
              </a:rPr>
              <a:t>: 30.01.2022].</a:t>
            </a:r>
            <a:endParaRPr lang="de-DE" sz="1600">
              <a:ea typeface="+mn-lt"/>
              <a:cs typeface="+mn-lt"/>
            </a:endParaRPr>
          </a:p>
          <a:p>
            <a:r>
              <a:rPr lang="de-DE" sz="1600">
                <a:ea typeface="+mn-lt"/>
                <a:cs typeface="+mn-lt"/>
              </a:rPr>
              <a:t>Zheng, </a:t>
            </a:r>
            <a:r>
              <a:rPr lang="de-DE" sz="1600" err="1">
                <a:ea typeface="+mn-lt"/>
                <a:cs typeface="+mn-lt"/>
              </a:rPr>
              <a:t>Qiong</a:t>
            </a:r>
            <a:r>
              <a:rPr lang="de-DE" sz="1600">
                <a:ea typeface="+mn-lt"/>
                <a:cs typeface="+mn-lt"/>
              </a:rPr>
              <a:t> &amp; Huang, </a:t>
            </a:r>
            <a:r>
              <a:rPr lang="de-DE" sz="1600" err="1">
                <a:ea typeface="+mn-lt"/>
                <a:cs typeface="+mn-lt"/>
              </a:rPr>
              <a:t>Wenjiang</a:t>
            </a:r>
            <a:r>
              <a:rPr lang="de-DE" sz="1600">
                <a:ea typeface="+mn-lt"/>
                <a:cs typeface="+mn-lt"/>
              </a:rPr>
              <a:t> &amp; Cui, </a:t>
            </a:r>
            <a:r>
              <a:rPr lang="de-DE" sz="1600" err="1">
                <a:ea typeface="+mn-lt"/>
                <a:cs typeface="+mn-lt"/>
              </a:rPr>
              <a:t>Ximin</a:t>
            </a:r>
            <a:r>
              <a:rPr lang="de-DE" sz="1600">
                <a:ea typeface="+mn-lt"/>
                <a:cs typeface="+mn-lt"/>
              </a:rPr>
              <a:t> &amp; Shi, Yue &amp; Liu, </a:t>
            </a:r>
            <a:r>
              <a:rPr lang="de-DE" sz="1600" err="1">
                <a:ea typeface="+mn-lt"/>
                <a:cs typeface="+mn-lt"/>
              </a:rPr>
              <a:t>Linyi</a:t>
            </a:r>
            <a:r>
              <a:rPr lang="de-DE" sz="1600">
                <a:ea typeface="+mn-lt"/>
                <a:cs typeface="+mn-lt"/>
              </a:rPr>
              <a:t>. (2018). New </a:t>
            </a:r>
            <a:r>
              <a:rPr lang="de-DE" sz="1600" err="1">
                <a:ea typeface="+mn-lt"/>
                <a:cs typeface="+mn-lt"/>
              </a:rPr>
              <a:t>Spectral</a:t>
            </a:r>
            <a:r>
              <a:rPr lang="de-DE" sz="1600">
                <a:ea typeface="+mn-lt"/>
                <a:cs typeface="+mn-lt"/>
              </a:rPr>
              <a:t> Index </a:t>
            </a:r>
            <a:r>
              <a:rPr lang="de-DE" sz="1600" err="1">
                <a:ea typeface="+mn-lt"/>
                <a:cs typeface="+mn-lt"/>
              </a:rPr>
              <a:t>for</a:t>
            </a:r>
            <a:r>
              <a:rPr lang="de-DE" sz="1600">
                <a:ea typeface="+mn-lt"/>
                <a:cs typeface="+mn-lt"/>
              </a:rPr>
              <a:t> </a:t>
            </a:r>
            <a:r>
              <a:rPr lang="de-DE" sz="1600" err="1">
                <a:ea typeface="+mn-lt"/>
                <a:cs typeface="+mn-lt"/>
              </a:rPr>
              <a:t>Detecting</a:t>
            </a:r>
            <a:r>
              <a:rPr lang="de-DE" sz="1600">
                <a:ea typeface="+mn-lt"/>
                <a:cs typeface="+mn-lt"/>
              </a:rPr>
              <a:t> </a:t>
            </a:r>
            <a:r>
              <a:rPr lang="de-DE" sz="1600" err="1">
                <a:ea typeface="+mn-lt"/>
                <a:cs typeface="+mn-lt"/>
              </a:rPr>
              <a:t>Wheat</a:t>
            </a:r>
            <a:r>
              <a:rPr lang="de-DE" sz="1600">
                <a:ea typeface="+mn-lt"/>
                <a:cs typeface="+mn-lt"/>
              </a:rPr>
              <a:t> Yellow Rust </a:t>
            </a:r>
            <a:r>
              <a:rPr lang="de-DE" sz="1600" err="1">
                <a:ea typeface="+mn-lt"/>
                <a:cs typeface="+mn-lt"/>
              </a:rPr>
              <a:t>Using</a:t>
            </a:r>
            <a:r>
              <a:rPr lang="de-DE" sz="1600">
                <a:ea typeface="+mn-lt"/>
                <a:cs typeface="+mn-lt"/>
              </a:rPr>
              <a:t> Sentinel-2 </a:t>
            </a:r>
            <a:r>
              <a:rPr lang="de-DE" sz="1600" err="1">
                <a:ea typeface="+mn-lt"/>
                <a:cs typeface="+mn-lt"/>
              </a:rPr>
              <a:t>Multispectral</a:t>
            </a:r>
            <a:r>
              <a:rPr lang="de-DE" sz="1600">
                <a:ea typeface="+mn-lt"/>
                <a:cs typeface="+mn-lt"/>
              </a:rPr>
              <a:t> </a:t>
            </a:r>
            <a:r>
              <a:rPr lang="de-DE" sz="1600" err="1">
                <a:ea typeface="+mn-lt"/>
                <a:cs typeface="+mn-lt"/>
              </a:rPr>
              <a:t>Imagery</a:t>
            </a:r>
            <a:r>
              <a:rPr lang="de-DE" sz="1600">
                <a:ea typeface="+mn-lt"/>
                <a:cs typeface="+mn-lt"/>
              </a:rPr>
              <a:t>. Sensors. 18. 868. 10.3390/s18030868. </a:t>
            </a:r>
            <a:endParaRPr lang="de-DE"/>
          </a:p>
          <a:p>
            <a:r>
              <a:rPr lang="de-DE" sz="1600">
                <a:ea typeface="+mn-lt"/>
                <a:cs typeface="+mn-lt"/>
                <a:hlinkClick r:id="rId2"/>
              </a:rPr>
              <a:t>https://www.d-copernicus.de/daten/satelliten/daten-sentinels/</a:t>
            </a:r>
            <a:r>
              <a:rPr lang="de-DE" sz="1600">
                <a:ea typeface="+mn-lt"/>
                <a:cs typeface="+mn-lt"/>
              </a:rPr>
              <a:t> (</a:t>
            </a:r>
            <a:r>
              <a:rPr lang="de-DE" sz="1600" err="1">
                <a:ea typeface="+mn-lt"/>
                <a:cs typeface="+mn-lt"/>
              </a:rPr>
              <a:t>as</a:t>
            </a:r>
            <a:r>
              <a:rPr lang="de-DE" sz="1600">
                <a:ea typeface="+mn-lt"/>
                <a:cs typeface="+mn-lt"/>
              </a:rPr>
              <a:t> </a:t>
            </a:r>
            <a:r>
              <a:rPr lang="de-DE" sz="1600" err="1">
                <a:ea typeface="+mn-lt"/>
                <a:cs typeface="+mn-lt"/>
              </a:rPr>
              <a:t>of</a:t>
            </a:r>
            <a:r>
              <a:rPr lang="de-DE" sz="1600">
                <a:ea typeface="+mn-lt"/>
                <a:cs typeface="+mn-lt"/>
              </a:rPr>
              <a:t>: 30.01.2022)</a:t>
            </a:r>
            <a:endParaRPr lang="de-DE" sz="1600">
              <a:ea typeface="+mn-lt"/>
              <a:cs typeface="+mn-lt"/>
            </a:endParaRPr>
          </a:p>
          <a:p>
            <a:r>
              <a:rPr lang="de-DE" sz="1600">
                <a:ea typeface="+mn-lt"/>
                <a:cs typeface="+mn-lt"/>
                <a:hlinkClick r:id="rId3"/>
              </a:rPr>
              <a:t>https://openghgmap.net/#Heidelberg,%20Baden-Württemberg,%20Deutschland</a:t>
            </a:r>
            <a:r>
              <a:rPr lang="de-DE" sz="1600">
                <a:ea typeface="+mn-lt"/>
                <a:cs typeface="+mn-lt"/>
              </a:rPr>
              <a:t> (</a:t>
            </a:r>
            <a:r>
              <a:rPr lang="de-DE" sz="1600" err="1">
                <a:ea typeface="+mn-lt"/>
                <a:cs typeface="+mn-lt"/>
              </a:rPr>
              <a:t>as</a:t>
            </a:r>
            <a:r>
              <a:rPr lang="de-DE" sz="1600">
                <a:ea typeface="+mn-lt"/>
                <a:cs typeface="+mn-lt"/>
              </a:rPr>
              <a:t> </a:t>
            </a:r>
            <a:r>
              <a:rPr lang="de-DE" sz="1600" err="1">
                <a:ea typeface="+mn-lt"/>
                <a:cs typeface="+mn-lt"/>
              </a:rPr>
              <a:t>of</a:t>
            </a:r>
            <a:r>
              <a:rPr lang="de-DE" sz="1600">
                <a:ea typeface="+mn-lt"/>
                <a:cs typeface="+mn-lt"/>
              </a:rPr>
              <a:t>: 30.01.2022)</a:t>
            </a:r>
            <a:endParaRPr lang="de-DE" sz="1600">
              <a:cs typeface="Calibri" panose="020F0502020204030204"/>
            </a:endParaRPr>
          </a:p>
          <a:p>
            <a:endParaRPr lang="de-DE" sz="1600">
              <a:cs typeface="Calibri" panose="020F0502020204030204"/>
            </a:endParaRPr>
          </a:p>
          <a:p>
            <a:endParaRPr lang="de-DE" sz="1600">
              <a:solidFill>
                <a:schemeClr val="tx1">
                  <a:lumMod val="65000"/>
                  <a:lumOff val="35000"/>
                </a:schemeClr>
              </a:solidFill>
              <a:cs typeface="Calibri" panose="020F0502020204030204"/>
            </a:endParaRPr>
          </a:p>
          <a:p>
            <a:endParaRPr lang="de-DE" sz="2000">
              <a:solidFill>
                <a:schemeClr val="tx1">
                  <a:lumMod val="65000"/>
                  <a:lumOff val="35000"/>
                </a:schemeClr>
              </a:solidFill>
              <a:cs typeface="Calibri" panose="020F0502020204030204"/>
            </a:endParaRPr>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
        <p:nvSpPr>
          <p:cNvPr id="3" name="Footer Placeholder 2"/>
          <p:cNvSpPr>
            <a:spLocks noGrp="1"/>
          </p:cNvSpPr>
          <p:nvPr>
            <p:ph type="ftr" sz="quarter" idx="11"/>
          </p:nvPr>
        </p:nvSpPr>
        <p:spPr/>
        <p:txBody>
          <a:bodyPr/>
          <a:lstStyle/>
          <a:p>
            <a:r>
              <a:rPr lang="en-US"/>
              <a:t>02.02.2022 </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55259" y="851517"/>
            <a:ext cx="5238466" cy="2991416"/>
          </a:xfrm>
        </p:spPr>
        <p:txBody>
          <a:bodyPr anchor="b">
            <a:normAutofit/>
          </a:bodyPr>
          <a:lstStyle/>
          <a:p>
            <a:pPr algn="l"/>
            <a:r>
              <a:rPr lang="en-US">
                <a:cs typeface="Calibri Light" panose="020F0302020204030204"/>
              </a:rPr>
              <a:t>Thank you </a:t>
            </a:r>
            <a:br>
              <a:rPr lang="en-US">
                <a:cs typeface="Calibri Light" panose="020F0302020204030204"/>
              </a:rPr>
            </a:br>
            <a:r>
              <a:rPr lang="en-US">
                <a:cs typeface="Calibri Light" panose="020F0302020204030204"/>
              </a:rPr>
              <a:t>very much for </a:t>
            </a:r>
            <a:br>
              <a:rPr lang="en-US">
                <a:cs typeface="Calibri Light" panose="020F0302020204030204"/>
              </a:rPr>
            </a:br>
            <a:r>
              <a:rPr lang="en-US">
                <a:cs typeface="Calibri Light" panose="020F0302020204030204"/>
              </a:rPr>
              <a:t>your attention!</a:t>
            </a:r>
            <a:endParaRPr lang="en-US"/>
          </a:p>
        </p:txBody>
      </p:sp>
      <p:sp>
        <p:nvSpPr>
          <p:cNvPr id="12" name="Freeform: Shape 11"/>
          <p:cNvSpPr>
            <a:spLocks noGrp="1" noRot="1" noChangeAspect="1" noMove="1" noResize="1" noEditPoints="1" noAdjustHandles="1" noChangeArrowheads="1" noChangeShapeType="1" noTextEdit="1"/>
          </p:cNvSpPr>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5" descr="Questions outlin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31503" y="2129307"/>
            <a:ext cx="3217333" cy="3217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Structure of required data</a:t>
            </a:r>
            <a:endParaRPr lang="en-US" sz="3600" kern="1200">
              <a:solidFill>
                <a:srgbClr val="FFFFFF"/>
              </a:solidFill>
              <a:latin typeface="+mj-lt"/>
              <a:ea typeface="+mj-ea"/>
              <a:cs typeface="+mj-cs"/>
            </a:endParaRPr>
          </a:p>
        </p:txBody>
      </p:sp>
      <p:pic>
        <p:nvPicPr>
          <p:cNvPr id="4" name="Picture 4" descr="Diagram&#10;&#10;Description automatically generated"/>
          <p:cNvPicPr>
            <a:picLocks noGrp="1" noChangeAspect="1"/>
          </p:cNvPicPr>
          <p:nvPr>
            <p:ph idx="1"/>
          </p:nvPr>
        </p:nvPicPr>
        <p:blipFill>
          <a:blip r:embed="rId1"/>
          <a:stretch>
            <a:fillRect/>
          </a:stretch>
        </p:blipFill>
        <p:spPr>
          <a:xfrm>
            <a:off x="4777316" y="885073"/>
            <a:ext cx="6780700" cy="5085525"/>
          </a:xfrm>
          <a:prstGeom prst="rect">
            <a:avLst/>
          </a:prstGeom>
        </p:spPr>
      </p:pic>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
        <p:nvSpPr>
          <p:cNvPr id="3" name="Footer Placeholder 2"/>
          <p:cNvSpPr>
            <a:spLocks noGrp="1"/>
          </p:cNvSpPr>
          <p:nvPr>
            <p:ph type="ftr" sz="quarter" idx="11"/>
          </p:nvPr>
        </p:nvSpPr>
        <p:spPr/>
        <p:txBody>
          <a:bodyPr/>
          <a:lstStyle/>
          <a:p>
            <a:r>
              <a:rPr lang="en-US"/>
              <a:t>02.02.2022 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111903" y="2438400"/>
            <a:ext cx="4245722" cy="3807190"/>
          </a:xfrm>
        </p:spPr>
        <p:txBody>
          <a:bodyPr vert="horz" lIns="91440" tIns="45720" rIns="91440" bIns="45720" rtlCol="0" anchor="t">
            <a:normAutofit/>
          </a:bodyPr>
          <a:lstStyle/>
          <a:p>
            <a:pPr marL="0" indent="0">
              <a:buNone/>
            </a:pPr>
            <a:endParaRPr lang="de-DE">
              <a:cs typeface="Calibri" panose="020F0502020204030204"/>
            </a:endParaRPr>
          </a:p>
          <a:p>
            <a:endParaRPr lang="de-DE" sz="2000">
              <a:ea typeface="+mn-lt"/>
              <a:cs typeface="+mn-lt"/>
            </a:endParaRPr>
          </a:p>
        </p:txBody>
      </p:sp>
      <p:sp>
        <p:nvSpPr>
          <p:cNvPr id="53" name="Rectangle 27"/>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10516048" y="6052212"/>
            <a:ext cx="138743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de-DE" sz="1000"/>
              <a:t>Source: </a:t>
            </a:r>
            <a:r>
              <a:rPr lang="de-DE" sz="1000" err="1">
                <a:ea typeface="+mn-lt"/>
                <a:cs typeface="+mn-lt"/>
              </a:rPr>
              <a:t>Mkansi</a:t>
            </a:r>
            <a:r>
              <a:rPr lang="de-DE" sz="1000">
                <a:ea typeface="+mn-lt"/>
                <a:cs typeface="+mn-lt"/>
              </a:rPr>
              <a:t> 2017</a:t>
            </a:r>
            <a:endParaRPr lang="de-DE" sz="1000" err="1"/>
          </a:p>
        </p:txBody>
      </p:sp>
      <p:sp>
        <p:nvSpPr>
          <p:cNvPr id="11" name="TextBox 10"/>
          <p:cNvSpPr txBox="1"/>
          <p:nvPr/>
        </p:nvSpPr>
        <p:spPr>
          <a:xfrm>
            <a:off x="263335" y="1238406"/>
            <a:ext cx="4327919" cy="880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de-DE">
                <a:ea typeface="+mn-lt"/>
                <a:cs typeface="+mn-lt"/>
              </a:rPr>
              <a:t>- </a:t>
            </a:r>
            <a:r>
              <a:rPr lang="de-DE" b="1" err="1">
                <a:ea typeface="+mn-lt"/>
                <a:cs typeface="+mn-lt"/>
              </a:rPr>
              <a:t>N</a:t>
            </a:r>
            <a:r>
              <a:rPr lang="de-DE" err="1">
                <a:ea typeface="+mn-lt"/>
                <a:cs typeface="+mn-lt"/>
              </a:rPr>
              <a:t>ormalized</a:t>
            </a:r>
            <a:r>
              <a:rPr lang="de-DE">
                <a:ea typeface="+mn-lt"/>
                <a:cs typeface="+mn-lt"/>
              </a:rPr>
              <a:t> </a:t>
            </a:r>
            <a:r>
              <a:rPr lang="de-DE" b="1" err="1">
                <a:ea typeface="+mn-lt"/>
                <a:cs typeface="+mn-lt"/>
              </a:rPr>
              <a:t>D</a:t>
            </a:r>
            <a:r>
              <a:rPr lang="de-DE" err="1">
                <a:ea typeface="+mn-lt"/>
                <a:cs typeface="+mn-lt"/>
              </a:rPr>
              <a:t>ifference</a:t>
            </a:r>
            <a:r>
              <a:rPr lang="de-DE">
                <a:ea typeface="+mn-lt"/>
                <a:cs typeface="+mn-lt"/>
              </a:rPr>
              <a:t> </a:t>
            </a:r>
            <a:r>
              <a:rPr lang="de-DE" b="1">
                <a:ea typeface="+mn-lt"/>
                <a:cs typeface="+mn-lt"/>
              </a:rPr>
              <a:t>V</a:t>
            </a:r>
            <a:r>
              <a:rPr lang="de-DE">
                <a:ea typeface="+mn-lt"/>
                <a:cs typeface="+mn-lt"/>
              </a:rPr>
              <a:t>egetation </a:t>
            </a:r>
            <a:r>
              <a:rPr lang="de-DE" b="1">
                <a:ea typeface="+mn-lt"/>
                <a:cs typeface="+mn-lt"/>
              </a:rPr>
              <a:t>I</a:t>
            </a:r>
            <a:r>
              <a:rPr lang="de-DE">
                <a:ea typeface="+mn-lt"/>
                <a:cs typeface="+mn-lt"/>
              </a:rPr>
              <a:t>ndex</a:t>
            </a:r>
            <a:endParaRPr lang="en-US">
              <a:ea typeface="+mn-lt"/>
              <a:cs typeface="+mn-lt"/>
            </a:endParaRPr>
          </a:p>
          <a:p>
            <a:pPr>
              <a:lnSpc>
                <a:spcPct val="150000"/>
              </a:lnSpc>
            </a:pPr>
            <a:r>
              <a:rPr lang="en-US">
                <a:cs typeface="Calibri" panose="020F0502020204030204"/>
              </a:rPr>
              <a:t>- Unique spectral reflection of vegetation</a:t>
            </a:r>
            <a:endParaRPr lang="en-US">
              <a:cs typeface="Calibri" panose="020F0502020204030204"/>
            </a:endParaRPr>
          </a:p>
        </p:txBody>
      </p:sp>
      <p:pic>
        <p:nvPicPr>
          <p:cNvPr id="13" name="Picture 13" descr="A picture containing chart&#10;&#10;Description automatically generated"/>
          <p:cNvPicPr>
            <a:picLocks noChangeAspect="1"/>
          </p:cNvPicPr>
          <p:nvPr/>
        </p:nvPicPr>
        <p:blipFill>
          <a:blip r:embed="rId1"/>
          <a:stretch>
            <a:fillRect/>
          </a:stretch>
        </p:blipFill>
        <p:spPr>
          <a:xfrm>
            <a:off x="5189516" y="1097643"/>
            <a:ext cx="6503719" cy="4613234"/>
          </a:xfrm>
          <a:prstGeom prst="rect">
            <a:avLst/>
          </a:prstGeom>
        </p:spPr>
      </p:pic>
      <p:sp>
        <p:nvSpPr>
          <p:cNvPr id="14" name="Oval 13"/>
          <p:cNvSpPr/>
          <p:nvPr/>
        </p:nvSpPr>
        <p:spPr>
          <a:xfrm>
            <a:off x="6390903" y="3229098"/>
            <a:ext cx="544287" cy="50470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667993" y="1556657"/>
            <a:ext cx="811481" cy="57397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2" y="262377"/>
            <a:ext cx="4634383" cy="935272"/>
          </a:xfrm>
        </p:spPr>
        <p:txBody>
          <a:bodyPr vert="horz" lIns="91440" tIns="45720" rIns="91440" bIns="45720" rtlCol="0" anchor="ctr">
            <a:normAutofit/>
          </a:bodyPr>
          <a:lstStyle/>
          <a:p>
            <a:pPr algn="ctr"/>
            <a:r>
              <a:rPr lang="de-DE">
                <a:ea typeface="+mj-lt"/>
                <a:cs typeface="+mj-lt"/>
              </a:rPr>
              <a:t>NDVI</a:t>
            </a:r>
            <a:endParaRPr lang="de-DE" b="1">
              <a:cs typeface="Calibri Light" panose="020F0302020204030204"/>
            </a:endParaRPr>
          </a:p>
        </p:txBody>
      </p:sp>
      <p:pic>
        <p:nvPicPr>
          <p:cNvPr id="4" name="Grafik 4" descr="Text&#10;&#10;Description automatically generated"/>
          <p:cNvPicPr>
            <a:picLocks noChangeAspect="1"/>
          </p:cNvPicPr>
          <p:nvPr/>
        </p:nvPicPr>
        <p:blipFill>
          <a:blip r:embed="rId2"/>
          <a:stretch>
            <a:fillRect/>
          </a:stretch>
        </p:blipFill>
        <p:spPr>
          <a:xfrm>
            <a:off x="819452" y="3232284"/>
            <a:ext cx="2743200" cy="711437"/>
          </a:xfrm>
          <a:prstGeom prst="rect">
            <a:avLst/>
          </a:prstGeom>
        </p:spPr>
      </p:pic>
      <p:sp>
        <p:nvSpPr>
          <p:cNvPr id="12" name="TextBox 11"/>
          <p:cNvSpPr txBox="1"/>
          <p:nvPr/>
        </p:nvSpPr>
        <p:spPr>
          <a:xfrm>
            <a:off x="263335" y="2063159"/>
            <a:ext cx="4327919" cy="880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cs typeface="Calibri" panose="020F0502020204030204"/>
              </a:rPr>
              <a:t>- Calculate photosynthetic activity, vitality and density through formula:</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
        <p:nvSpPr>
          <p:cNvPr id="5" name="Footer Placeholder 4"/>
          <p:cNvSpPr>
            <a:spLocks noGrp="1"/>
          </p:cNvSpPr>
          <p:nvPr>
            <p:ph type="ftr" sz="quarter" idx="11"/>
          </p:nvPr>
        </p:nvSpPr>
        <p:spPr/>
        <p:txBody>
          <a:bodyPr/>
          <a:lstStyle/>
          <a:p>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82" y="262377"/>
            <a:ext cx="4634383" cy="935272"/>
          </a:xfrm>
        </p:spPr>
        <p:txBody>
          <a:bodyPr vert="horz" lIns="91440" tIns="45720" rIns="91440" bIns="45720" rtlCol="0" anchor="ctr">
            <a:normAutofit/>
          </a:bodyPr>
          <a:lstStyle/>
          <a:p>
            <a:pPr algn="ctr"/>
            <a:r>
              <a:rPr lang="de-DE">
                <a:ea typeface="+mj-lt"/>
                <a:cs typeface="+mj-lt"/>
              </a:rPr>
              <a:t>NDVI</a:t>
            </a:r>
            <a:endParaRPr lang="de-DE" b="1">
              <a:cs typeface="Calibri Light" panose="020F0302020204030204"/>
            </a:endParaRPr>
          </a:p>
        </p:txBody>
      </p:sp>
      <p:sp>
        <p:nvSpPr>
          <p:cNvPr id="3" name="Inhaltsplatzhalter 2"/>
          <p:cNvSpPr>
            <a:spLocks noGrp="1"/>
          </p:cNvSpPr>
          <p:nvPr>
            <p:ph idx="1"/>
          </p:nvPr>
        </p:nvSpPr>
        <p:spPr>
          <a:xfrm>
            <a:off x="111903" y="2438400"/>
            <a:ext cx="4245722" cy="3807190"/>
          </a:xfrm>
        </p:spPr>
        <p:txBody>
          <a:bodyPr vert="horz" lIns="91440" tIns="45720" rIns="91440" bIns="45720" rtlCol="0" anchor="t">
            <a:normAutofit/>
          </a:bodyPr>
          <a:lstStyle/>
          <a:p>
            <a:pPr marL="0" indent="0">
              <a:buNone/>
            </a:pPr>
            <a:endParaRPr lang="de-DE">
              <a:cs typeface="Calibri" panose="020F0502020204030204"/>
            </a:endParaRPr>
          </a:p>
          <a:p>
            <a:endParaRPr lang="de-DE" sz="2000">
              <a:ea typeface="+mn-lt"/>
              <a:cs typeface="+mn-lt"/>
            </a:endParaRPr>
          </a:p>
        </p:txBody>
      </p:sp>
      <p:sp>
        <p:nvSpPr>
          <p:cNvPr id="53" name="Rectangle 27"/>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4"/>
          <p:cNvPicPr>
            <a:picLocks noChangeAspect="1"/>
          </p:cNvPicPr>
          <p:nvPr/>
        </p:nvPicPr>
        <p:blipFill>
          <a:blip r:embed="rId1"/>
          <a:stretch>
            <a:fillRect/>
          </a:stretch>
        </p:blipFill>
        <p:spPr>
          <a:xfrm>
            <a:off x="862196" y="1659433"/>
            <a:ext cx="2743200" cy="711437"/>
          </a:xfrm>
          <a:prstGeom prst="rect">
            <a:avLst/>
          </a:prstGeom>
        </p:spPr>
      </p:pic>
      <p:graphicFrame>
        <p:nvGraphicFramePr>
          <p:cNvPr id="10" name="Tabelle 9"/>
          <p:cNvGraphicFramePr>
            <a:graphicFrameLocks noGrp="1"/>
          </p:cNvGraphicFramePr>
          <p:nvPr/>
        </p:nvGraphicFramePr>
        <p:xfrm>
          <a:off x="254773" y="3040070"/>
          <a:ext cx="4156527" cy="2214465"/>
        </p:xfrm>
        <a:graphic>
          <a:graphicData uri="http://schemas.openxmlformats.org/drawingml/2006/table">
            <a:tbl>
              <a:tblPr firstRow="1" bandRow="1">
                <a:tableStyleId>{5C22544A-7EE6-4342-B048-85BDC9FD1C3A}</a:tableStyleId>
              </a:tblPr>
              <a:tblGrid>
                <a:gridCol w="1843314"/>
                <a:gridCol w="2313213"/>
              </a:tblGrid>
              <a:tr h="442893">
                <a:tc>
                  <a:txBody>
                    <a:bodyPr/>
                    <a:lstStyle/>
                    <a:p>
                      <a:pPr algn="ctr" fontAlgn="ctr"/>
                      <a:r>
                        <a:rPr lang="de-DE" sz="1400">
                          <a:effectLst/>
                        </a:rPr>
                        <a:t>Areas</a:t>
                      </a:r>
                      <a:endParaRPr lang="de-DE" sz="1400">
                        <a:effectLst/>
                        <a:latin typeface="Calibri" panose="020F0502020204030204" pitchFamily="34" charset="0"/>
                      </a:endParaRPr>
                    </a:p>
                  </a:txBody>
                  <a:tcPr marL="9525" marR="9525" marT="9525" marB="0" anchor="ctr"/>
                </a:tc>
                <a:tc>
                  <a:txBody>
                    <a:bodyPr/>
                    <a:lstStyle/>
                    <a:p>
                      <a:pPr lvl="0" algn="ctr">
                        <a:buNone/>
                      </a:pPr>
                      <a:r>
                        <a:rPr lang="de-DE" sz="1400">
                          <a:effectLst/>
                        </a:rPr>
                        <a:t>Value</a:t>
                      </a:r>
                      <a:endParaRPr lang="de-DE" sz="1400">
                        <a:effectLst/>
                      </a:endParaRPr>
                    </a:p>
                  </a:txBody>
                  <a:tcPr marL="9525" marR="9525" marT="9525" marB="0" anchor="ctr"/>
                </a:tc>
              </a:tr>
              <a:tr h="442893">
                <a:tc>
                  <a:txBody>
                    <a:bodyPr/>
                    <a:lstStyle/>
                    <a:p>
                      <a:pPr lvl="0" algn="ctr">
                        <a:buNone/>
                      </a:pPr>
                      <a:r>
                        <a:rPr lang="de-DE" sz="1100" err="1">
                          <a:effectLst/>
                        </a:rPr>
                        <a:t>No</a:t>
                      </a:r>
                      <a:r>
                        <a:rPr lang="de-DE" sz="1100">
                          <a:effectLst/>
                        </a:rPr>
                        <a:t> Vegetation</a:t>
                      </a:r>
                      <a:endParaRPr lang="de-DE" sz="1100">
                        <a:effectLst/>
                      </a:endParaRPr>
                    </a:p>
                  </a:txBody>
                  <a:tcPr marL="9525" marR="9525" marT="9525" marB="0" anchor="ctr"/>
                </a:tc>
                <a:tc>
                  <a:txBody>
                    <a:bodyPr/>
                    <a:lstStyle/>
                    <a:p>
                      <a:pPr algn="ctr" fontAlgn="ctr"/>
                      <a:r>
                        <a:rPr lang="de-DE" sz="1100">
                          <a:effectLst/>
                        </a:rPr>
                        <a:t>-1 – 0.2</a:t>
                      </a:r>
                      <a:endParaRPr lang="de-DE" sz="1100">
                        <a:effectLst/>
                        <a:latin typeface="Calibri" panose="020F0502020204030204" pitchFamily="34" charset="0"/>
                      </a:endParaRPr>
                    </a:p>
                  </a:txBody>
                  <a:tcPr marL="9525" marR="9525" marT="9525" marB="0" anchor="ctr"/>
                </a:tc>
              </a:tr>
              <a:tr h="442893">
                <a:tc>
                  <a:txBody>
                    <a:bodyPr/>
                    <a:lstStyle/>
                    <a:p>
                      <a:pPr lvl="0" algn="ctr">
                        <a:buNone/>
                      </a:pPr>
                      <a:r>
                        <a:rPr lang="de-DE" sz="1100">
                          <a:effectLst/>
                        </a:rPr>
                        <a:t>Low </a:t>
                      </a:r>
                      <a:r>
                        <a:rPr lang="de-DE" sz="1100" err="1">
                          <a:effectLst/>
                        </a:rPr>
                        <a:t>level</a:t>
                      </a:r>
                      <a:r>
                        <a:rPr lang="de-DE" sz="1100">
                          <a:effectLst/>
                        </a:rPr>
                        <a:t> </a:t>
                      </a:r>
                      <a:r>
                        <a:rPr lang="de-DE" sz="1100" err="1">
                          <a:effectLst/>
                        </a:rPr>
                        <a:t>of</a:t>
                      </a:r>
                      <a:r>
                        <a:rPr lang="de-DE" sz="1100">
                          <a:effectLst/>
                        </a:rPr>
                        <a:t> </a:t>
                      </a:r>
                      <a:r>
                        <a:rPr lang="de-DE" sz="1100" err="1">
                          <a:effectLst/>
                        </a:rPr>
                        <a:t>vegetation</a:t>
                      </a:r>
                      <a:br>
                        <a:rPr lang="de-DE" sz="1100">
                          <a:effectLst/>
                        </a:rPr>
                      </a:br>
                      <a:r>
                        <a:rPr lang="de-DE" sz="1100">
                          <a:effectLst/>
                        </a:rPr>
                        <a:t>(</a:t>
                      </a:r>
                      <a:r>
                        <a:rPr lang="de-DE" sz="1100" err="1">
                          <a:effectLst/>
                        </a:rPr>
                        <a:t>shrub</a:t>
                      </a:r>
                      <a:r>
                        <a:rPr lang="de-DE" sz="1100">
                          <a:effectLst/>
                        </a:rPr>
                        <a:t>/</a:t>
                      </a:r>
                      <a:r>
                        <a:rPr lang="de-DE" sz="1100" err="1">
                          <a:effectLst/>
                        </a:rPr>
                        <a:t>grass</a:t>
                      </a:r>
                      <a:r>
                        <a:rPr lang="de-DE" sz="1100">
                          <a:effectLst/>
                        </a:rPr>
                        <a:t>) </a:t>
                      </a:r>
                      <a:endParaRPr lang="de-DE" sz="1100">
                        <a:effectLst/>
                      </a:endParaRPr>
                    </a:p>
                  </a:txBody>
                  <a:tcPr marL="9525" marR="9525" marT="9525" marB="0" anchor="ctr"/>
                </a:tc>
                <a:tc>
                  <a:txBody>
                    <a:bodyPr/>
                    <a:lstStyle/>
                    <a:p>
                      <a:pPr algn="ctr" fontAlgn="ctr"/>
                      <a:r>
                        <a:rPr lang="de-DE" sz="1100">
                          <a:effectLst/>
                        </a:rPr>
                        <a:t>0.2 - 0.4</a:t>
                      </a:r>
                      <a:endParaRPr lang="de-DE" sz="1100">
                        <a:effectLst/>
                        <a:latin typeface="Calibri" panose="020F0502020204030204" pitchFamily="34" charset="0"/>
                      </a:endParaRPr>
                    </a:p>
                  </a:txBody>
                  <a:tcPr marL="9525" marR="9525" marT="9525" marB="0" anchor="ctr"/>
                </a:tc>
              </a:tr>
              <a:tr h="442893">
                <a:tc>
                  <a:txBody>
                    <a:bodyPr/>
                    <a:lstStyle/>
                    <a:p>
                      <a:pPr lvl="0" algn="ctr">
                        <a:buNone/>
                      </a:pPr>
                      <a:r>
                        <a:rPr lang="de-DE" sz="1100" b="0" i="0" u="none" strike="noStrike" noProof="0">
                          <a:effectLst/>
                          <a:latin typeface="Calibri" panose="020F0502020204030204"/>
                        </a:rPr>
                        <a:t>Medium </a:t>
                      </a:r>
                      <a:r>
                        <a:rPr lang="de-DE" sz="1100" b="0" i="0" u="none" strike="noStrike" noProof="0" err="1">
                          <a:effectLst/>
                          <a:latin typeface="Calibri" panose="020F0502020204030204"/>
                        </a:rPr>
                        <a:t>level</a:t>
                      </a:r>
                      <a:r>
                        <a:rPr lang="de-DE" sz="1100" b="0" i="0" u="none" strike="noStrike" noProof="0">
                          <a:effectLst/>
                          <a:latin typeface="Calibri" panose="020F0502020204030204"/>
                        </a:rPr>
                        <a:t> </a:t>
                      </a:r>
                      <a:r>
                        <a:rPr lang="de-DE" sz="1100" b="0" i="0" u="none" strike="noStrike" noProof="0" err="1">
                          <a:effectLst/>
                          <a:latin typeface="Calibri" panose="020F0502020204030204"/>
                        </a:rPr>
                        <a:t>of</a:t>
                      </a:r>
                      <a:r>
                        <a:rPr lang="de-DE" sz="1100" b="0" i="0" u="none" strike="noStrike" noProof="0">
                          <a:effectLst/>
                          <a:latin typeface="Calibri" panose="020F0502020204030204"/>
                        </a:rPr>
                        <a:t> </a:t>
                      </a:r>
                      <a:r>
                        <a:rPr lang="de-DE" sz="1100" b="0" i="0" u="none" strike="noStrike" noProof="0" err="1">
                          <a:effectLst/>
                          <a:latin typeface="Calibri" panose="020F0502020204030204"/>
                        </a:rPr>
                        <a:t>vegetation</a:t>
                      </a:r>
                      <a:br>
                        <a:rPr lang="de-DE" sz="1100" b="0" i="0" u="none" strike="noStrike" noProof="0">
                          <a:effectLst/>
                          <a:latin typeface="Calibri" panose="020F0502020204030204"/>
                        </a:rPr>
                      </a:br>
                      <a:r>
                        <a:rPr lang="de-DE" sz="1100" b="0" i="0" u="none" strike="noStrike" noProof="0">
                          <a:effectLst/>
                          <a:latin typeface="Calibri" panose="020F0502020204030204"/>
                        </a:rPr>
                        <a:t>(</a:t>
                      </a:r>
                      <a:r>
                        <a:rPr lang="de-DE" sz="1100" b="0" i="0" u="none" strike="noStrike" noProof="0" err="1">
                          <a:effectLst/>
                          <a:latin typeface="Calibri" panose="020F0502020204030204"/>
                        </a:rPr>
                        <a:t>crops</a:t>
                      </a:r>
                      <a:r>
                        <a:rPr lang="de-DE" sz="1100" b="0" i="0" u="none" strike="noStrike" noProof="0">
                          <a:effectLst/>
                          <a:latin typeface="Calibri" panose="020F0502020204030204"/>
                        </a:rPr>
                        <a:t>) </a:t>
                      </a:r>
                      <a:endParaRPr lang="en-US"/>
                    </a:p>
                  </a:txBody>
                  <a:tcPr marL="9525" marR="9525" marT="9525" marB="0" anchor="ctr"/>
                </a:tc>
                <a:tc>
                  <a:txBody>
                    <a:bodyPr/>
                    <a:lstStyle/>
                    <a:p>
                      <a:pPr lvl="0" algn="ctr">
                        <a:buNone/>
                      </a:pPr>
                      <a:r>
                        <a:rPr lang="de-DE" sz="1100">
                          <a:effectLst/>
                        </a:rPr>
                        <a:t>0.4 - 0.6</a:t>
                      </a:r>
                      <a:endParaRPr lang="de-DE"/>
                    </a:p>
                  </a:txBody>
                  <a:tcPr marL="9525" marR="9525" marT="9525" marB="0" anchor="ctr"/>
                </a:tc>
              </a:tr>
              <a:tr h="442893">
                <a:tc>
                  <a:txBody>
                    <a:bodyPr/>
                    <a:lstStyle/>
                    <a:p>
                      <a:pPr lvl="0" algn="ctr">
                        <a:buNone/>
                      </a:pPr>
                      <a:r>
                        <a:rPr lang="de-DE" sz="1100" b="0" i="0" u="none" strike="noStrike" noProof="0">
                          <a:effectLst/>
                          <a:latin typeface="Calibri" panose="020F0502020204030204"/>
                        </a:rPr>
                        <a:t>High level of vegetation</a:t>
                      </a:r>
                      <a:br>
                        <a:rPr lang="de-DE" sz="1100" b="0" i="0" u="none" strike="noStrike" noProof="0">
                          <a:effectLst/>
                          <a:latin typeface="Calibri" panose="020F0502020204030204"/>
                        </a:rPr>
                      </a:br>
                      <a:r>
                        <a:rPr lang="de-DE" sz="1100" b="0" i="0" u="none" strike="noStrike" noProof="0">
                          <a:effectLst/>
                          <a:latin typeface="Calibri" panose="020F0502020204030204"/>
                        </a:rPr>
                        <a:t>(forest) </a:t>
                      </a:r>
                      <a:endParaRPr lang="en-US"/>
                    </a:p>
                  </a:txBody>
                  <a:tcPr marL="9525" marR="9525" marT="9525" marB="0" anchor="ctr"/>
                </a:tc>
                <a:tc>
                  <a:txBody>
                    <a:bodyPr/>
                    <a:lstStyle/>
                    <a:p>
                      <a:pPr lvl="0" algn="ctr">
                        <a:buNone/>
                      </a:pPr>
                      <a:r>
                        <a:rPr lang="de-DE" sz="1100">
                          <a:effectLst/>
                        </a:rPr>
                        <a:t>0.6 - 1</a:t>
                      </a:r>
                      <a:endParaRPr lang="de-DE"/>
                    </a:p>
                  </a:txBody>
                  <a:tcPr marL="9525" marR="9525" marT="9525" marB="0" anchor="ctr"/>
                </a:tc>
              </a:tr>
            </a:tbl>
          </a:graphicData>
        </a:graphic>
      </p:graphicFrame>
      <p:pic>
        <p:nvPicPr>
          <p:cNvPr id="7" name="Picture 5"/>
          <p:cNvPicPr>
            <a:picLocks noChangeAspect="1"/>
          </p:cNvPicPr>
          <p:nvPr/>
        </p:nvPicPr>
        <p:blipFill>
          <a:blip r:embed="rId2"/>
          <a:stretch>
            <a:fillRect/>
          </a:stretch>
        </p:blipFill>
        <p:spPr>
          <a:xfrm>
            <a:off x="5121325" y="1104374"/>
            <a:ext cx="6580237" cy="4706186"/>
          </a:xfrm>
          <a:prstGeom prst="rect">
            <a:avLst/>
          </a:prstGeom>
        </p:spPr>
      </p:pic>
      <p:pic>
        <p:nvPicPr>
          <p:cNvPr id="5" name="Picture 5" descr="Map&#10;&#10;Description automatically generated"/>
          <p:cNvPicPr>
            <a:picLocks noChangeAspect="1"/>
          </p:cNvPicPr>
          <p:nvPr/>
        </p:nvPicPr>
        <p:blipFill>
          <a:blip r:embed="rId3"/>
          <a:stretch>
            <a:fillRect/>
          </a:stretch>
        </p:blipFill>
        <p:spPr>
          <a:xfrm>
            <a:off x="5266365" y="1104374"/>
            <a:ext cx="6346602" cy="4706186"/>
          </a:xfrm>
          <a:prstGeom prst="rect">
            <a:avLst/>
          </a:prstGeom>
        </p:spPr>
      </p:pic>
      <p:sp>
        <p:nvSpPr>
          <p:cNvPr id="6" name="Textfeld 5"/>
          <p:cNvSpPr txBox="1"/>
          <p:nvPr/>
        </p:nvSpPr>
        <p:spPr>
          <a:xfrm>
            <a:off x="10603294" y="6051597"/>
            <a:ext cx="1219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de-DE" sz="1000"/>
              <a:t>Source: own </a:t>
            </a:r>
            <a:r>
              <a:rPr lang="de-DE" sz="1000" err="1"/>
              <a:t>figure</a:t>
            </a:r>
            <a:endParaRPr lang="de-DE" sz="1000" err="1">
              <a:cs typeface="Calibri" panose="020F0502020204030204"/>
            </a:endParaRPr>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
        <p:nvSpPr>
          <p:cNvPr id="8" name="Footer Placeholder 7"/>
          <p:cNvSpPr>
            <a:spLocks noGrp="1"/>
          </p:cNvSpPr>
          <p:nvPr>
            <p:ph type="ftr" sz="quarter" idx="11"/>
          </p:nvPr>
        </p:nvSpPr>
        <p:spPr/>
        <p:txBody>
          <a:bodyPr/>
          <a:lstStyle/>
          <a:p>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a:cs typeface="Calibri Light" panose="020F0302020204030204"/>
              </a:rPr>
              <a:t>Workflow</a:t>
            </a:r>
            <a:r>
              <a:rPr lang="de-DE" b="1">
                <a:cs typeface="Calibri Light" panose="020F0302020204030204"/>
              </a:rPr>
              <a:t> </a:t>
            </a:r>
            <a:endParaRPr lang="de-DE" b="1">
              <a:cs typeface="Calibri Light" panose="020F0302020204030204"/>
            </a:endParaRPr>
          </a:p>
        </p:txBody>
      </p:sp>
      <p:pic>
        <p:nvPicPr>
          <p:cNvPr id="4" name="Picture 4" descr="Diagram&#10;&#10;Description automatically generated"/>
          <p:cNvPicPr>
            <a:picLocks noChangeAspect="1"/>
          </p:cNvPicPr>
          <p:nvPr/>
        </p:nvPicPr>
        <p:blipFill>
          <a:blip r:embed="rId1"/>
          <a:stretch>
            <a:fillRect/>
          </a:stretch>
        </p:blipFill>
        <p:spPr>
          <a:xfrm>
            <a:off x="729049" y="1617623"/>
            <a:ext cx="10733902" cy="4415645"/>
          </a:xfrm>
          <a:prstGeom prst="rect">
            <a:avLst/>
          </a:prstGeom>
        </p:spPr>
      </p:pic>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
        <p:nvSpPr>
          <p:cNvPr id="3" name="Footer Placeholder 2"/>
          <p:cNvSpPr>
            <a:spLocks noGrp="1"/>
          </p:cNvSpPr>
          <p:nvPr>
            <p:ph type="ftr" sz="quarter" idx="11"/>
          </p:nvPr>
        </p:nvSpPr>
        <p:spPr/>
        <p:txBody>
          <a:bodyPr/>
          <a:lstStyle/>
          <a:p>
            <a:r>
              <a:rPr lang="en-US"/>
              <a:t>02.02.2022 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Textfeld 532"/>
          <p:cNvSpPr txBox="1"/>
          <p:nvPr/>
        </p:nvSpPr>
        <p:spPr>
          <a:xfrm>
            <a:off x="4480462" y="1569665"/>
            <a:ext cx="6529115" cy="3643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normAutofit fontScale="77500" lnSpcReduction="20000"/>
          </a:bodyPr>
          <a:lstStyle/>
          <a:p>
            <a:pPr>
              <a:spcAft>
                <a:spcPts val="600"/>
              </a:spcAft>
            </a:pPr>
            <a:r>
              <a:rPr lang="de-DE" sz="2800"/>
              <a:t>Data:</a:t>
            </a:r>
            <a:r>
              <a:rPr lang="de-DE" sz="2800">
                <a:ea typeface="+mn-lt"/>
                <a:cs typeface="+mn-lt"/>
              </a:rPr>
              <a:t> </a:t>
            </a:r>
            <a:endParaRPr lang="en-US" sz="2800">
              <a:ea typeface="+mn-lt"/>
              <a:cs typeface="+mn-lt"/>
            </a:endParaRPr>
          </a:p>
          <a:p>
            <a:pPr marL="285750" indent="-285750">
              <a:spcAft>
                <a:spcPts val="600"/>
              </a:spcAft>
              <a:buFont typeface="Arial" panose="020B0604020202020204"/>
              <a:buChar char="•"/>
            </a:pPr>
            <a:r>
              <a:rPr lang="en-US" sz="2800">
                <a:ea typeface="+mn-lt"/>
                <a:cs typeface="+mn-lt"/>
              </a:rPr>
              <a:t>Multispectral raster data</a:t>
            </a:r>
            <a:endParaRPr lang="en-US" sz="2800">
              <a:ea typeface="+mn-lt"/>
              <a:cs typeface="+mn-lt"/>
            </a:endParaRPr>
          </a:p>
          <a:p>
            <a:pPr marL="285750" indent="-285750">
              <a:spcAft>
                <a:spcPts val="600"/>
              </a:spcAft>
              <a:buFont typeface="Arial" panose="020B0604020202020204"/>
              <a:buChar char="•"/>
            </a:pPr>
            <a:r>
              <a:rPr lang="de-DE" sz="2800">
                <a:ea typeface="+mn-lt"/>
                <a:cs typeface="+mn-lt"/>
              </a:rPr>
              <a:t>Vector </a:t>
            </a:r>
            <a:r>
              <a:rPr lang="de-DE" sz="2800" err="1">
                <a:ea typeface="+mn-lt"/>
                <a:cs typeface="+mn-lt"/>
              </a:rPr>
              <a:t>data</a:t>
            </a:r>
            <a:r>
              <a:rPr lang="de-DE" sz="2800">
                <a:ea typeface="+mn-lt"/>
                <a:cs typeface="+mn-lt"/>
              </a:rPr>
              <a:t> (</a:t>
            </a:r>
            <a:r>
              <a:rPr lang="de-DE" sz="2800" err="1">
                <a:ea typeface="+mn-lt"/>
                <a:cs typeface="+mn-lt"/>
              </a:rPr>
              <a:t>city</a:t>
            </a:r>
            <a:r>
              <a:rPr lang="de-DE" sz="2800">
                <a:ea typeface="+mn-lt"/>
                <a:cs typeface="+mn-lt"/>
              </a:rPr>
              <a:t> </a:t>
            </a:r>
            <a:r>
              <a:rPr lang="de-DE" sz="2800" err="1">
                <a:ea typeface="+mn-lt"/>
                <a:cs typeface="+mn-lt"/>
              </a:rPr>
              <a:t>outlines</a:t>
            </a:r>
            <a:r>
              <a:rPr lang="de-DE" sz="2800">
                <a:ea typeface="+mn-lt"/>
                <a:cs typeface="+mn-lt"/>
              </a:rPr>
              <a:t>)</a:t>
            </a:r>
            <a:endParaRPr lang="de-DE" sz="2800">
              <a:ea typeface="+mn-lt"/>
              <a:cs typeface="+mn-lt"/>
            </a:endParaRPr>
          </a:p>
          <a:p>
            <a:pPr marL="285750" indent="-285750">
              <a:spcAft>
                <a:spcPts val="600"/>
              </a:spcAft>
              <a:buFont typeface="Arial" panose="020B0604020202020204"/>
              <a:buChar char="•"/>
            </a:pPr>
            <a:r>
              <a:rPr lang="de-DE" sz="2800">
                <a:ea typeface="+mn-lt"/>
                <a:cs typeface="+mn-lt"/>
              </a:rPr>
              <a:t>CO</a:t>
            </a:r>
            <a:r>
              <a:rPr lang="de-DE" sz="2800" baseline="-25000">
                <a:ea typeface="+mn-lt"/>
                <a:cs typeface="+mn-lt"/>
              </a:rPr>
              <a:t>2</a:t>
            </a:r>
            <a:r>
              <a:rPr lang="de-DE" sz="2800">
                <a:ea typeface="+mn-lt"/>
                <a:cs typeface="+mn-lt"/>
              </a:rPr>
              <a:t> </a:t>
            </a:r>
            <a:r>
              <a:rPr lang="de-DE" sz="2800" err="1">
                <a:ea typeface="+mn-lt"/>
                <a:cs typeface="+mn-lt"/>
              </a:rPr>
              <a:t>emission</a:t>
            </a:r>
            <a:r>
              <a:rPr lang="de-DE" sz="2800">
                <a:ea typeface="+mn-lt"/>
                <a:cs typeface="+mn-lt"/>
              </a:rPr>
              <a:t> </a:t>
            </a:r>
            <a:r>
              <a:rPr lang="de-DE" sz="2800" err="1">
                <a:ea typeface="+mn-lt"/>
                <a:cs typeface="+mn-lt"/>
              </a:rPr>
              <a:t>data</a:t>
            </a:r>
            <a:r>
              <a:rPr lang="de-DE" sz="2800">
                <a:ea typeface="+mn-lt"/>
                <a:cs typeface="+mn-lt"/>
              </a:rPr>
              <a:t> </a:t>
            </a:r>
            <a:endParaRPr lang="de-DE" sz="2800">
              <a:ea typeface="+mn-lt"/>
              <a:cs typeface="+mn-lt"/>
            </a:endParaRPr>
          </a:p>
          <a:p>
            <a:pPr marL="285750" indent="-285750">
              <a:spcAft>
                <a:spcPts val="600"/>
              </a:spcAft>
              <a:buFont typeface="Arial" panose="020B0604020202020204"/>
              <a:buChar char="•"/>
            </a:pPr>
            <a:r>
              <a:rPr lang="de-DE" sz="2800">
                <a:ea typeface="+mn-lt"/>
                <a:cs typeface="+mn-lt"/>
              </a:rPr>
              <a:t>Annual </a:t>
            </a:r>
            <a:r>
              <a:rPr lang="de-DE" sz="2800" err="1">
                <a:ea typeface="+mn-lt"/>
                <a:cs typeface="+mn-lt"/>
              </a:rPr>
              <a:t>amount</a:t>
            </a:r>
            <a:r>
              <a:rPr lang="de-DE" sz="2800">
                <a:ea typeface="+mn-lt"/>
                <a:cs typeface="+mn-lt"/>
              </a:rPr>
              <a:t> </a:t>
            </a:r>
            <a:r>
              <a:rPr lang="de-DE" sz="2800" err="1">
                <a:ea typeface="+mn-lt"/>
                <a:cs typeface="+mn-lt"/>
              </a:rPr>
              <a:t>of</a:t>
            </a:r>
            <a:r>
              <a:rPr lang="de-DE" sz="2800">
                <a:ea typeface="+mn-lt"/>
                <a:cs typeface="+mn-lt"/>
              </a:rPr>
              <a:t> CO</a:t>
            </a:r>
            <a:r>
              <a:rPr lang="de-DE" sz="2800" baseline="-25000">
                <a:ea typeface="+mn-lt"/>
                <a:cs typeface="+mn-lt"/>
              </a:rPr>
              <a:t>2</a:t>
            </a:r>
            <a:r>
              <a:rPr lang="de-DE" sz="2800">
                <a:ea typeface="+mn-lt"/>
                <a:cs typeface="+mn-lt"/>
              </a:rPr>
              <a:t> </a:t>
            </a:r>
            <a:r>
              <a:rPr lang="de-DE" sz="2800" err="1">
                <a:ea typeface="+mn-lt"/>
                <a:cs typeface="+mn-lt"/>
              </a:rPr>
              <a:t>fixed</a:t>
            </a:r>
            <a:r>
              <a:rPr lang="de-DE" sz="2800">
                <a:ea typeface="+mn-lt"/>
                <a:cs typeface="+mn-lt"/>
              </a:rPr>
              <a:t> </a:t>
            </a:r>
            <a:r>
              <a:rPr lang="de-DE" sz="2800" err="1">
                <a:ea typeface="+mn-lt"/>
                <a:cs typeface="+mn-lt"/>
              </a:rPr>
              <a:t>by</a:t>
            </a:r>
            <a:r>
              <a:rPr lang="de-DE" sz="2800">
                <a:ea typeface="+mn-lt"/>
                <a:cs typeface="+mn-lt"/>
              </a:rPr>
              <a:t> </a:t>
            </a:r>
            <a:r>
              <a:rPr lang="de-DE" sz="2800" err="1">
                <a:ea typeface="+mn-lt"/>
                <a:cs typeface="+mn-lt"/>
              </a:rPr>
              <a:t>vegetation</a:t>
            </a:r>
            <a:endParaRPr lang="de-DE" sz="2800">
              <a:ea typeface="+mn-lt"/>
              <a:cs typeface="+mn-lt"/>
            </a:endParaRPr>
          </a:p>
          <a:p>
            <a:pPr marL="285750" indent="-285750">
              <a:spcAft>
                <a:spcPts val="600"/>
              </a:spcAft>
              <a:buFont typeface="Arial" panose="020B0604020202020204"/>
              <a:buChar char="•"/>
            </a:pPr>
            <a:endParaRPr lang="de-DE" sz="2800">
              <a:ea typeface="+mn-lt"/>
              <a:cs typeface="+mn-lt"/>
            </a:endParaRPr>
          </a:p>
          <a:p>
            <a:pPr>
              <a:spcAft>
                <a:spcPts val="600"/>
              </a:spcAft>
            </a:pPr>
            <a:r>
              <a:rPr lang="de-DE" sz="2800">
                <a:cs typeface="Calibri" panose="020F0502020204030204"/>
              </a:rPr>
              <a:t>Software:</a:t>
            </a:r>
            <a:endParaRPr lang="de-DE" sz="2800">
              <a:cs typeface="Calibri" panose="020F0502020204030204"/>
            </a:endParaRPr>
          </a:p>
          <a:p>
            <a:pPr marL="285750" indent="-285750">
              <a:spcAft>
                <a:spcPts val="600"/>
              </a:spcAft>
              <a:buFont typeface="Arial" panose="020B0604020202020204"/>
              <a:buChar char="•"/>
            </a:pPr>
            <a:r>
              <a:rPr lang="de-DE" sz="2800">
                <a:cs typeface="Calibri" panose="020F0502020204030204"/>
              </a:rPr>
              <a:t>NDVI </a:t>
            </a:r>
            <a:r>
              <a:rPr lang="de-DE" sz="2800" err="1">
                <a:cs typeface="Calibri" panose="020F0502020204030204"/>
              </a:rPr>
              <a:t>calculation</a:t>
            </a:r>
            <a:r>
              <a:rPr lang="de-DE" sz="2800">
                <a:cs typeface="Calibri" panose="020F0502020204030204"/>
              </a:rPr>
              <a:t> </a:t>
            </a:r>
            <a:r>
              <a:rPr lang="de-DE" sz="2800" err="1">
                <a:cs typeface="Calibri" panose="020F0502020204030204"/>
              </a:rPr>
              <a:t>tool</a:t>
            </a:r>
            <a:endParaRPr lang="de-DE" sz="2800">
              <a:cs typeface="Calibri" panose="020F0502020204030204"/>
            </a:endParaRPr>
          </a:p>
          <a:p>
            <a:pPr marL="285750" indent="-285750">
              <a:spcAft>
                <a:spcPts val="600"/>
              </a:spcAft>
              <a:buFont typeface="Arial" panose="020B0604020202020204"/>
              <a:buChar char="•"/>
            </a:pPr>
            <a:r>
              <a:rPr lang="de-DE" sz="2800">
                <a:cs typeface="Calibri" panose="020F0502020204030204"/>
              </a:rPr>
              <a:t>Classification </a:t>
            </a:r>
            <a:r>
              <a:rPr lang="de-DE" sz="2800" err="1">
                <a:cs typeface="Calibri" panose="020F0502020204030204"/>
              </a:rPr>
              <a:t>tool</a:t>
            </a:r>
            <a:endParaRPr lang="de-DE" sz="2800">
              <a:cs typeface="Calibri" panose="020F0502020204030204"/>
            </a:endParaRPr>
          </a:p>
          <a:p>
            <a:pPr marL="285750" indent="-285750">
              <a:spcAft>
                <a:spcPts val="600"/>
              </a:spcAft>
              <a:buFont typeface="Arial" panose="020B0604020202020204"/>
              <a:buChar char="•"/>
            </a:pPr>
            <a:r>
              <a:rPr lang="de-DE" sz="2800">
                <a:cs typeface="Calibri" panose="020F0502020204030204"/>
              </a:rPr>
              <a:t>Spreadsheet (Excel)</a:t>
            </a:r>
            <a:endParaRPr lang="de-DE" sz="2800">
              <a:cs typeface="Calibri" panose="020F0502020204030204"/>
            </a:endParaRPr>
          </a:p>
        </p:txBody>
      </p:sp>
      <p:sp>
        <p:nvSpPr>
          <p:cNvPr id="2" name="Titel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Requirements </a:t>
            </a:r>
            <a:endParaRPr lang="en-US" sz="3300" kern="1200">
              <a:solidFill>
                <a:srgbClr val="FFFFFF"/>
              </a:solidFill>
              <a:latin typeface="+mj-lt"/>
              <a:ea typeface="+mj-ea"/>
              <a:cs typeface="+mj-cs"/>
            </a:endParaRPr>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
        <p:nvSpPr>
          <p:cNvPr id="3" name="Footer Placeholder 2"/>
          <p:cNvSpPr>
            <a:spLocks noGrp="1"/>
          </p:cNvSpPr>
          <p:nvPr>
            <p:ph type="ftr" sz="quarter" idx="11"/>
          </p:nvPr>
        </p:nvSpPr>
        <p:spPr/>
        <p:txBody>
          <a:bodyPr/>
          <a:lstStyle/>
          <a:p>
            <a:r>
              <a:rPr lang="en-US"/>
              <a:t>02.02.2022 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4" descr="Ein Bild, das Tisch enthält.&#10;&#10;Beschreibung automatisch generiert."/>
          <p:cNvPicPr>
            <a:picLocks noGrp="1" noChangeAspect="1"/>
          </p:cNvPicPr>
          <p:nvPr>
            <p:ph idx="1"/>
          </p:nvPr>
        </p:nvPicPr>
        <p:blipFill>
          <a:blip r:embed="rId1"/>
          <a:stretch>
            <a:fillRect/>
          </a:stretch>
        </p:blipFill>
        <p:spPr>
          <a:xfrm>
            <a:off x="1560814" y="1881757"/>
            <a:ext cx="9073961" cy="3093282"/>
          </a:xfrm>
        </p:spPr>
      </p:pic>
      <p:sp>
        <p:nvSpPr>
          <p:cNvPr id="6" name="Textfeld 5"/>
          <p:cNvSpPr txBox="1"/>
          <p:nvPr/>
        </p:nvSpPr>
        <p:spPr>
          <a:xfrm>
            <a:off x="9233113" y="5184562"/>
            <a:ext cx="1666225" cy="22572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spcAft>
                <a:spcPts val="600"/>
              </a:spcAft>
            </a:pPr>
            <a:r>
              <a:rPr lang="de-DE" sz="1000"/>
              <a:t>Source: Zheng et. al (2018)</a:t>
            </a:r>
            <a:endParaRPr lang="de-DE" sz="1000">
              <a:cs typeface="Calibri" panose="020F0502020204030204"/>
            </a:endParaRPr>
          </a:p>
        </p:txBody>
      </p:sp>
      <p:sp>
        <p:nvSpPr>
          <p:cNvPr id="2" name="Titel 1"/>
          <p:cNvSpPr>
            <a:spLocks noGrp="1"/>
          </p:cNvSpPr>
          <p:nvPr>
            <p:ph type="title"/>
          </p:nvPr>
        </p:nvSpPr>
        <p:spPr>
          <a:xfrm>
            <a:off x="838200" y="672747"/>
            <a:ext cx="10515600" cy="715556"/>
          </a:xfrm>
        </p:spPr>
        <p:txBody>
          <a:bodyPr>
            <a:normAutofit/>
          </a:bodyPr>
          <a:lstStyle/>
          <a:p>
            <a:pPr algn="ctr"/>
            <a:r>
              <a:rPr lang="de-DE" sz="3200">
                <a:solidFill>
                  <a:schemeClr val="bg1"/>
                </a:solidFill>
                <a:cs typeface="Calibri Light" panose="020F0302020204030204"/>
              </a:rPr>
              <a:t>Raster </a:t>
            </a:r>
            <a:r>
              <a:rPr lang="de-DE" sz="3200" err="1">
                <a:solidFill>
                  <a:schemeClr val="bg1"/>
                </a:solidFill>
                <a:cs typeface="Calibri Light" panose="020F0302020204030204"/>
              </a:rPr>
              <a:t>data</a:t>
            </a:r>
            <a:r>
              <a:rPr lang="de-DE" sz="3200">
                <a:solidFill>
                  <a:schemeClr val="bg1"/>
                </a:solidFill>
                <a:cs typeface="Calibri Light" panose="020F0302020204030204"/>
              </a:rPr>
              <a:t> </a:t>
            </a:r>
            <a:r>
              <a:rPr lang="de-DE" sz="3200" err="1">
                <a:solidFill>
                  <a:schemeClr val="bg1"/>
                </a:solidFill>
                <a:cs typeface="Calibri Light" panose="020F0302020204030204"/>
              </a:rPr>
              <a:t>from</a:t>
            </a:r>
            <a:r>
              <a:rPr lang="de-DE" sz="3200">
                <a:solidFill>
                  <a:schemeClr val="bg1"/>
                </a:solidFill>
                <a:cs typeface="Calibri Light" panose="020F0302020204030204"/>
              </a:rPr>
              <a:t> Sentinel 2</a:t>
            </a:r>
            <a:endParaRPr lang="de-DE" sz="3200">
              <a:solidFill>
                <a:schemeClr val="bg1"/>
              </a:solidFill>
            </a:endParaRPr>
          </a:p>
        </p:txBody>
      </p:sp>
      <p:sp>
        <p:nvSpPr>
          <p:cNvPr id="3" name="Rechteck 2"/>
          <p:cNvSpPr/>
          <p:nvPr/>
        </p:nvSpPr>
        <p:spPr>
          <a:xfrm>
            <a:off x="1533340" y="2799273"/>
            <a:ext cx="8457863" cy="2270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7" descr="Ein Bild, das Text, Licht, Transport, Schild enthält.&#10;&#10;Beschreibung automatisch generiert."/>
          <p:cNvPicPr>
            <a:picLocks noChangeAspect="1"/>
          </p:cNvPicPr>
          <p:nvPr/>
        </p:nvPicPr>
        <p:blipFill>
          <a:blip r:embed="rId2"/>
          <a:stretch>
            <a:fillRect/>
          </a:stretch>
        </p:blipFill>
        <p:spPr>
          <a:xfrm>
            <a:off x="10340692" y="2188"/>
            <a:ext cx="1853440" cy="1381844"/>
          </a:xfrm>
          <a:prstGeom prst="rect">
            <a:avLst/>
          </a:prstGeom>
        </p:spPr>
      </p:pic>
      <p:sp>
        <p:nvSpPr>
          <p:cNvPr id="9" name="Textfeld 8"/>
          <p:cNvSpPr txBox="1"/>
          <p:nvPr/>
        </p:nvSpPr>
        <p:spPr>
          <a:xfrm>
            <a:off x="10866373" y="1351043"/>
            <a:ext cx="148669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de-DE" sz="1000"/>
              <a:t>Source: Copernicus.eu</a:t>
            </a:r>
            <a:endParaRPr lang="de-DE" sz="1000">
              <a:cs typeface="Calibri" panose="020F0502020204030204"/>
            </a:endParaRPr>
          </a:p>
        </p:txBody>
      </p:sp>
      <p:pic>
        <p:nvPicPr>
          <p:cNvPr id="8" name="Grafik 4" descr="Text&#10;&#10;Description automatically generated"/>
          <p:cNvPicPr>
            <a:picLocks noChangeAspect="1"/>
          </p:cNvPicPr>
          <p:nvPr/>
        </p:nvPicPr>
        <p:blipFill>
          <a:blip r:embed="rId3"/>
          <a:stretch>
            <a:fillRect/>
          </a:stretch>
        </p:blipFill>
        <p:spPr>
          <a:xfrm>
            <a:off x="403218" y="673993"/>
            <a:ext cx="2664759" cy="677820"/>
          </a:xfrm>
          <a:prstGeom prst="rect">
            <a:avLst/>
          </a:prstGeom>
        </p:spPr>
      </p:pic>
      <p:pic>
        <p:nvPicPr>
          <p:cNvPr id="7" name="Grafik 4"/>
          <p:cNvPicPr>
            <a:picLocks noChangeAspect="1"/>
          </p:cNvPicPr>
          <p:nvPr/>
        </p:nvPicPr>
        <p:blipFill>
          <a:blip r:embed="rId4"/>
          <a:stretch>
            <a:fillRect/>
          </a:stretch>
        </p:blipFill>
        <p:spPr>
          <a:xfrm>
            <a:off x="4726952" y="5627115"/>
            <a:ext cx="2744050" cy="1185011"/>
          </a:xfrm>
          <a:prstGeom prst="rect">
            <a:avLst/>
          </a:prstGeom>
        </p:spPr>
      </p:pic>
      <p:sp>
        <p:nvSpPr>
          <p:cNvPr id="10" name="Ellipse 9"/>
          <p:cNvSpPr/>
          <p:nvPr/>
        </p:nvSpPr>
        <p:spPr>
          <a:xfrm>
            <a:off x="4721469" y="5630844"/>
            <a:ext cx="378698" cy="35828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4910817" y="6333496"/>
            <a:ext cx="484205" cy="47551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2"/>
          <p:cNvSpPr/>
          <p:nvPr/>
        </p:nvSpPr>
        <p:spPr>
          <a:xfrm>
            <a:off x="1560234" y="3677814"/>
            <a:ext cx="8457863" cy="2270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Slide Number Placeholder 12"/>
          <p:cNvSpPr>
            <a:spLocks noGrp="1"/>
          </p:cNvSpPr>
          <p:nvPr>
            <p:ph type="sldNum" sz="quarter" idx="12"/>
          </p:nvPr>
        </p:nvSpPr>
        <p:spPr/>
        <p:txBody>
          <a:bodyPr/>
          <a:lstStyle/>
          <a:p>
            <a:fld id="{48F63A3B-78C7-47BE-AE5E-E10140E04643}" type="slidenum">
              <a:rPr lang="en-US" dirty="0"/>
            </a:fld>
            <a:endParaRPr lang="en-US"/>
          </a:p>
        </p:txBody>
      </p:sp>
      <p:sp>
        <p:nvSpPr>
          <p:cNvPr id="12" name="Footer Placeholder 11"/>
          <p:cNvSpPr>
            <a:spLocks noGrp="1"/>
          </p:cNvSpPr>
          <p:nvPr>
            <p:ph type="ftr" sz="quarter" idx="11"/>
          </p:nvPr>
        </p:nvSpPr>
        <p:spPr>
          <a:xfrm>
            <a:off x="401320" y="635635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0662849" y="4343622"/>
            <a:ext cx="16412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de-DE" sz="1000"/>
              <a:t>Source: OpenGHGMap.net</a:t>
            </a:r>
            <a:endParaRPr lang="de-DE" sz="1000">
              <a:cs typeface="Calibri" panose="020F0502020204030204"/>
            </a:endParaRPr>
          </a:p>
        </p:txBody>
      </p:sp>
      <p:pic>
        <p:nvPicPr>
          <p:cNvPr id="3" name="Grafik 3" descr="Ein Bild, das Karte enthält.&#10;&#10;Beschreibung automatisch generiert."/>
          <p:cNvPicPr>
            <a:picLocks noGrp="1" noChangeAspect="1"/>
          </p:cNvPicPr>
          <p:nvPr>
            <p:ph idx="1"/>
          </p:nvPr>
        </p:nvPicPr>
        <p:blipFill>
          <a:blip r:embed="rId1"/>
          <a:stretch>
            <a:fillRect/>
          </a:stretch>
        </p:blipFill>
        <p:spPr>
          <a:xfrm>
            <a:off x="8109750" y="-2109"/>
            <a:ext cx="4082737" cy="4351338"/>
          </a:xfrm>
        </p:spPr>
      </p:pic>
      <p:sp>
        <p:nvSpPr>
          <p:cNvPr id="4" name="Textfeld 3"/>
          <p:cNvSpPr txBox="1"/>
          <p:nvPr/>
        </p:nvSpPr>
        <p:spPr>
          <a:xfrm>
            <a:off x="383241" y="321662"/>
            <a:ext cx="7561942"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400" dirty="0">
                <a:latin typeface="Calibri Light" panose="020F0302020204030204"/>
                <a:ea typeface="+mn-lt"/>
                <a:cs typeface="+mn-lt"/>
              </a:rPr>
              <a:t>CO</a:t>
            </a:r>
            <a:r>
              <a:rPr lang="en-US" sz="4400" baseline="-25000" dirty="0">
                <a:latin typeface="Calibri Light" panose="020F0302020204030204"/>
                <a:ea typeface="+mn-lt"/>
                <a:cs typeface="+mn-lt"/>
              </a:rPr>
              <a:t>2</a:t>
            </a:r>
            <a:r>
              <a:rPr lang="en-US" sz="4400" dirty="0">
                <a:latin typeface="Calibri Light" panose="020F0302020204030204"/>
                <a:ea typeface="+mn-lt"/>
                <a:cs typeface="+mn-lt"/>
              </a:rPr>
              <a:t> emission data</a:t>
            </a:r>
            <a:endParaRPr lang="en-US" sz="4400" dirty="0">
              <a:latin typeface="Calibri Light" panose="020F0302020204030204"/>
            </a:endParaRPr>
          </a:p>
          <a:p>
            <a:endParaRPr lang="en-US">
              <a:ea typeface="+mn-lt"/>
              <a:cs typeface="+mn-lt"/>
            </a:endParaRPr>
          </a:p>
          <a:p>
            <a:r>
              <a:rPr lang="de-DE" dirty="0">
                <a:ea typeface="+mn-lt"/>
                <a:cs typeface="+mn-lt"/>
              </a:rPr>
              <a:t>- OpenGHGmap.net</a:t>
            </a:r>
            <a:endParaRPr lang="de-DE" dirty="0">
              <a:cs typeface="Calibri" panose="020F0502020204030204"/>
            </a:endParaRPr>
          </a:p>
          <a:p>
            <a:r>
              <a:rPr lang="de-DE" dirty="0">
                <a:ea typeface="+mn-lt"/>
                <a:cs typeface="+mn-lt"/>
              </a:rPr>
              <a:t>- </a:t>
            </a:r>
            <a:r>
              <a:rPr lang="de-DE" dirty="0" err="1">
                <a:ea typeface="+mn-lt"/>
                <a:cs typeface="+mn-lt"/>
              </a:rPr>
              <a:t>Available</a:t>
            </a:r>
            <a:r>
              <a:rPr lang="de-DE" dirty="0">
                <a:ea typeface="+mn-lt"/>
                <a:cs typeface="+mn-lt"/>
              </a:rPr>
              <a:t> </a:t>
            </a:r>
            <a:r>
              <a:rPr lang="de-DE" dirty="0" err="1">
                <a:ea typeface="+mn-lt"/>
                <a:cs typeface="+mn-lt"/>
              </a:rPr>
              <a:t>free</a:t>
            </a:r>
            <a:r>
              <a:rPr lang="de-DE" dirty="0">
                <a:ea typeface="+mn-lt"/>
                <a:cs typeface="+mn-lt"/>
              </a:rPr>
              <a:t> </a:t>
            </a:r>
            <a:r>
              <a:rPr lang="de-DE" dirty="0" err="1">
                <a:ea typeface="+mn-lt"/>
                <a:cs typeface="+mn-lt"/>
              </a:rPr>
              <a:t>for</a:t>
            </a:r>
            <a:r>
              <a:rPr lang="de-DE" dirty="0">
                <a:ea typeface="+mn-lt"/>
                <a:cs typeface="+mn-lt"/>
              </a:rPr>
              <a:t> Europe</a:t>
            </a:r>
            <a:endParaRPr lang="de-DE" dirty="0">
              <a:ea typeface="+mn-lt"/>
              <a:cs typeface="+mn-lt"/>
            </a:endParaRPr>
          </a:p>
          <a:p>
            <a:r>
              <a:rPr lang="de-DE" dirty="0">
                <a:ea typeface="+mn-lt"/>
                <a:cs typeface="+mn-lt"/>
              </a:rPr>
              <a:t>- Output: </a:t>
            </a:r>
            <a:r>
              <a:rPr lang="de-DE" dirty="0" err="1">
                <a:ea typeface="+mn-lt"/>
                <a:cs typeface="+mn-lt"/>
              </a:rPr>
              <a:t>one</a:t>
            </a:r>
            <a:r>
              <a:rPr lang="de-DE" dirty="0">
                <a:ea typeface="+mn-lt"/>
                <a:cs typeface="+mn-lt"/>
              </a:rPr>
              <a:t> </a:t>
            </a:r>
            <a:r>
              <a:rPr lang="de-DE" dirty="0" err="1">
                <a:ea typeface="+mn-lt"/>
                <a:cs typeface="+mn-lt"/>
              </a:rPr>
              <a:t>value</a:t>
            </a:r>
            <a:r>
              <a:rPr lang="de-DE" dirty="0">
                <a:ea typeface="+mn-lt"/>
                <a:cs typeface="+mn-lt"/>
              </a:rPr>
              <a:t> (e.g. Heidelberg:</a:t>
            </a:r>
            <a:r>
              <a:rPr lang="de-DE" b="1" dirty="0">
                <a:ea typeface="+mn-lt"/>
                <a:cs typeface="+mn-lt"/>
              </a:rPr>
              <a:t> 472,689 t CO</a:t>
            </a:r>
            <a:r>
              <a:rPr lang="de-DE" b="1" baseline="-25000" dirty="0">
                <a:ea typeface="+mn-lt"/>
                <a:cs typeface="+mn-lt"/>
              </a:rPr>
              <a:t>2</a:t>
            </a:r>
            <a:r>
              <a:rPr lang="de-DE" b="1" dirty="0">
                <a:ea typeface="+mn-lt"/>
                <a:cs typeface="+mn-lt"/>
              </a:rPr>
              <a:t>/</a:t>
            </a:r>
            <a:r>
              <a:rPr lang="de-DE" b="1" dirty="0" err="1">
                <a:ea typeface="+mn-lt"/>
                <a:cs typeface="+mn-lt"/>
              </a:rPr>
              <a:t>year</a:t>
            </a:r>
            <a:r>
              <a:rPr lang="de-DE" dirty="0">
                <a:ea typeface="+mn-lt"/>
                <a:cs typeface="+mn-lt"/>
              </a:rPr>
              <a:t>)</a:t>
            </a:r>
            <a:endParaRPr lang="de-DE" dirty="0">
              <a:ea typeface="+mn-lt"/>
              <a:cs typeface="+mn-lt"/>
            </a:endParaRPr>
          </a:p>
          <a:p>
            <a:r>
              <a:rPr lang="de-DE" dirty="0">
                <a:ea typeface="+mn-lt"/>
                <a:cs typeface="+mn-lt"/>
              </a:rPr>
              <a:t>- Administrative </a:t>
            </a:r>
            <a:r>
              <a:rPr lang="de-DE" dirty="0" err="1">
                <a:ea typeface="+mn-lt"/>
                <a:cs typeface="+mn-lt"/>
              </a:rPr>
              <a:t>level</a:t>
            </a:r>
            <a:r>
              <a:rPr lang="de-DE" dirty="0">
                <a:ea typeface="+mn-lt"/>
                <a:cs typeface="+mn-lt"/>
              </a:rPr>
              <a:t> </a:t>
            </a:r>
            <a:r>
              <a:rPr lang="de-DE" dirty="0" err="1">
                <a:ea typeface="+mn-lt"/>
                <a:cs typeface="+mn-lt"/>
              </a:rPr>
              <a:t>up</a:t>
            </a:r>
            <a:r>
              <a:rPr lang="de-DE" dirty="0">
                <a:ea typeface="+mn-lt"/>
                <a:cs typeface="+mn-lt"/>
              </a:rPr>
              <a:t> </a:t>
            </a:r>
            <a:r>
              <a:rPr lang="de-DE" dirty="0" err="1">
                <a:ea typeface="+mn-lt"/>
                <a:cs typeface="+mn-lt"/>
              </a:rPr>
              <a:t>to</a:t>
            </a:r>
            <a:r>
              <a:rPr lang="de-DE" dirty="0">
                <a:ea typeface="+mn-lt"/>
                <a:cs typeface="+mn-lt"/>
              </a:rPr>
              <a:t> </a:t>
            </a:r>
            <a:r>
              <a:rPr lang="de-DE" dirty="0" err="1">
                <a:ea typeface="+mn-lt"/>
                <a:cs typeface="+mn-lt"/>
              </a:rPr>
              <a:t>small</a:t>
            </a:r>
            <a:r>
              <a:rPr lang="de-DE" dirty="0">
                <a:ea typeface="+mn-lt"/>
                <a:cs typeface="+mn-lt"/>
              </a:rPr>
              <a:t> </a:t>
            </a:r>
            <a:r>
              <a:rPr lang="de-DE" dirty="0" err="1">
                <a:ea typeface="+mn-lt"/>
                <a:cs typeface="+mn-lt"/>
              </a:rPr>
              <a:t>towns</a:t>
            </a:r>
            <a:endParaRPr lang="de-DE" dirty="0">
              <a:ea typeface="+mn-lt"/>
              <a:cs typeface="+mn-lt"/>
            </a:endParaRPr>
          </a:p>
          <a:p>
            <a:r>
              <a:rPr lang="de-DE" dirty="0">
                <a:ea typeface="+mn-lt"/>
                <a:cs typeface="+mn-lt"/>
              </a:rPr>
              <a:t>- </a:t>
            </a:r>
            <a:r>
              <a:rPr lang="de-DE" dirty="0" err="1">
                <a:ea typeface="+mn-lt"/>
                <a:cs typeface="+mn-lt"/>
              </a:rPr>
              <a:t>Con</a:t>
            </a:r>
            <a:r>
              <a:rPr lang="de-DE" dirty="0">
                <a:ea typeface="+mn-lt"/>
                <a:cs typeface="+mn-lt"/>
              </a:rPr>
              <a:t>: Data </a:t>
            </a:r>
            <a:r>
              <a:rPr lang="de-DE" dirty="0" err="1">
                <a:ea typeface="+mn-lt"/>
                <a:cs typeface="+mn-lt"/>
              </a:rPr>
              <a:t>only</a:t>
            </a:r>
            <a:r>
              <a:rPr lang="de-DE" dirty="0">
                <a:ea typeface="+mn-lt"/>
                <a:cs typeface="+mn-lt"/>
              </a:rPr>
              <a:t> </a:t>
            </a:r>
            <a:r>
              <a:rPr lang="de-DE" dirty="0" err="1">
                <a:ea typeface="+mn-lt"/>
                <a:cs typeface="+mn-lt"/>
              </a:rPr>
              <a:t>for</a:t>
            </a:r>
            <a:r>
              <a:rPr lang="de-DE" dirty="0">
                <a:ea typeface="+mn-lt"/>
                <a:cs typeface="+mn-lt"/>
              </a:rPr>
              <a:t> </a:t>
            </a:r>
            <a:r>
              <a:rPr lang="de-DE" dirty="0" err="1">
                <a:ea typeface="+mn-lt"/>
                <a:cs typeface="+mn-lt"/>
              </a:rPr>
              <a:t>year</a:t>
            </a:r>
            <a:r>
              <a:rPr lang="de-DE" dirty="0">
                <a:ea typeface="+mn-lt"/>
                <a:cs typeface="+mn-lt"/>
              </a:rPr>
              <a:t> 2018</a:t>
            </a:r>
            <a:endParaRPr lang="de-DE" dirty="0">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a:p>
            <a:endParaRPr lang="de-DE" b="1">
              <a:cs typeface="Calibri" panose="020F0502020204030204"/>
            </a:endParaRPr>
          </a:p>
        </p:txBody>
      </p:sp>
      <p:sp>
        <p:nvSpPr>
          <p:cNvPr id="6" name="Textfeld 5"/>
          <p:cNvSpPr txBox="1"/>
          <p:nvPr/>
        </p:nvSpPr>
        <p:spPr>
          <a:xfrm>
            <a:off x="382121" y="3077136"/>
            <a:ext cx="7561727"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de-DE" sz="4400">
                <a:latin typeface="Calibri Light" panose="020F0302020204030204"/>
                <a:cs typeface="Calibri Light" panose="020F0302020204030204"/>
              </a:rPr>
              <a:t>Vector </a:t>
            </a:r>
            <a:r>
              <a:rPr lang="de-DE" sz="4400" err="1">
                <a:latin typeface="Calibri Light" panose="020F0302020204030204"/>
                <a:cs typeface="Calibri Light" panose="020F0302020204030204"/>
              </a:rPr>
              <a:t>data</a:t>
            </a:r>
            <a:endParaRPr lang="de-DE" sz="4400" err="1">
              <a:latin typeface="Calibri Light" panose="020F0302020204030204"/>
              <a:cs typeface="Calibri Light" panose="020F0302020204030204"/>
            </a:endParaRPr>
          </a:p>
          <a:p>
            <a:endParaRPr lang="de-DE">
              <a:cs typeface="Calibri" panose="020F0502020204030204"/>
            </a:endParaRPr>
          </a:p>
          <a:p>
            <a:r>
              <a:rPr lang="de-DE">
                <a:cs typeface="Calibri" panose="020F0502020204030204"/>
              </a:rPr>
              <a:t>- gadm.org</a:t>
            </a:r>
            <a:endParaRPr lang="de-DE"/>
          </a:p>
          <a:p>
            <a:r>
              <a:rPr lang="de-DE">
                <a:cs typeface="Calibri" panose="020F0502020204030204"/>
              </a:rPr>
              <a:t>- Vector </a:t>
            </a:r>
            <a:r>
              <a:rPr lang="de-DE" err="1">
                <a:cs typeface="Calibri" panose="020F0502020204030204"/>
              </a:rPr>
              <a:t>data</a:t>
            </a:r>
            <a:r>
              <a:rPr lang="de-DE">
                <a:cs typeface="Calibri" panose="020F0502020204030204"/>
              </a:rPr>
              <a:t> </a:t>
            </a:r>
            <a:r>
              <a:rPr lang="de-DE" err="1">
                <a:cs typeface="Calibri" panose="020F0502020204030204"/>
              </a:rPr>
              <a:t>available</a:t>
            </a:r>
            <a:r>
              <a:rPr lang="de-DE">
                <a:cs typeface="Calibri" panose="020F0502020204030204"/>
              </a:rPr>
              <a:t> </a:t>
            </a:r>
            <a:r>
              <a:rPr lang="de-DE" err="1">
                <a:cs typeface="Calibri" panose="020F0502020204030204"/>
              </a:rPr>
              <a:t>for</a:t>
            </a:r>
            <a:r>
              <a:rPr lang="de-DE">
                <a:cs typeface="Calibri" panose="020F0502020204030204"/>
              </a:rPr>
              <a:t> </a:t>
            </a:r>
            <a:r>
              <a:rPr lang="de-DE" err="1">
                <a:cs typeface="Calibri" panose="020F0502020204030204"/>
              </a:rPr>
              <a:t>whole</a:t>
            </a:r>
            <a:r>
              <a:rPr lang="de-DE">
                <a:cs typeface="Calibri" panose="020F0502020204030204"/>
              </a:rPr>
              <a:t> </a:t>
            </a:r>
            <a:r>
              <a:rPr lang="de-DE" err="1">
                <a:cs typeface="Calibri" panose="020F0502020204030204"/>
              </a:rPr>
              <a:t>world</a:t>
            </a:r>
            <a:r>
              <a:rPr lang="de-DE">
                <a:cs typeface="Calibri" panose="020F0502020204030204"/>
              </a:rPr>
              <a:t> </a:t>
            </a:r>
            <a:endParaRPr lang="de-DE">
              <a:cs typeface="Calibri" panose="020F0502020204030204"/>
            </a:endParaRPr>
          </a:p>
          <a:p>
            <a:r>
              <a:rPr lang="de-DE">
                <a:cs typeface="Calibri" panose="020F0502020204030204"/>
              </a:rPr>
              <a:t>- Administrative </a:t>
            </a:r>
            <a:r>
              <a:rPr lang="de-DE" err="1">
                <a:cs typeface="Calibri" panose="020F0502020204030204"/>
              </a:rPr>
              <a:t>level</a:t>
            </a:r>
            <a:r>
              <a:rPr lang="de-DE">
                <a:cs typeface="Calibri" panose="020F0502020204030204"/>
              </a:rPr>
              <a:t> </a:t>
            </a:r>
            <a:r>
              <a:rPr lang="de-DE" err="1">
                <a:cs typeface="Calibri" panose="020F0502020204030204"/>
              </a:rPr>
              <a:t>up</a:t>
            </a:r>
            <a:r>
              <a:rPr lang="de-DE">
                <a:cs typeface="Calibri" panose="020F0502020204030204"/>
              </a:rPr>
              <a:t> </a:t>
            </a:r>
            <a:r>
              <a:rPr lang="de-DE" err="1">
                <a:cs typeface="Calibri" panose="020F0502020204030204"/>
              </a:rPr>
              <a:t>to</a:t>
            </a:r>
            <a:r>
              <a:rPr lang="de-DE">
                <a:cs typeface="Calibri" panose="020F0502020204030204"/>
              </a:rPr>
              <a:t> </a:t>
            </a:r>
            <a:r>
              <a:rPr lang="de-DE" err="1">
                <a:cs typeface="Calibri" panose="020F0502020204030204"/>
              </a:rPr>
              <a:t>small</a:t>
            </a:r>
            <a:r>
              <a:rPr lang="de-DE">
                <a:cs typeface="Calibri" panose="020F0502020204030204"/>
              </a:rPr>
              <a:t> </a:t>
            </a:r>
            <a:r>
              <a:rPr lang="de-DE" err="1">
                <a:cs typeface="Calibri" panose="020F0502020204030204"/>
              </a:rPr>
              <a:t>towns</a:t>
            </a:r>
            <a:r>
              <a:rPr lang="de-DE">
                <a:cs typeface="Calibri" panose="020F0502020204030204"/>
              </a:rPr>
              <a:t> </a:t>
            </a:r>
            <a:endParaRPr lang="de-DE">
              <a:cs typeface="Calibri" panose="020F0502020204030204"/>
            </a:endParaRPr>
          </a:p>
          <a:p>
            <a:r>
              <a:rPr lang="de-DE">
                <a:cs typeface="Calibri" panose="020F0502020204030204"/>
              </a:rPr>
              <a:t>- </a:t>
            </a:r>
            <a:r>
              <a:rPr lang="de-DE" err="1">
                <a:cs typeface="Calibri" panose="020F0502020204030204"/>
              </a:rPr>
              <a:t>Current</a:t>
            </a:r>
            <a:r>
              <a:rPr lang="de-DE">
                <a:cs typeface="Calibri" panose="020F0502020204030204"/>
              </a:rPr>
              <a:t> </a:t>
            </a:r>
            <a:r>
              <a:rPr lang="de-DE" err="1">
                <a:cs typeface="Calibri" panose="020F0502020204030204"/>
              </a:rPr>
              <a:t>data</a:t>
            </a:r>
            <a:r>
              <a:rPr lang="de-DE">
                <a:cs typeface="Calibri" panose="020F0502020204030204"/>
              </a:rPr>
              <a:t> </a:t>
            </a:r>
            <a:endParaRPr lang="de-DE">
              <a:cs typeface="Calibri" panose="020F0502020204030204"/>
            </a:endParaRPr>
          </a:p>
          <a:p>
            <a:r>
              <a:rPr lang="de-DE">
                <a:cs typeface="Calibri" panose="020F0502020204030204"/>
              </a:rPr>
              <a:t>- Output: </a:t>
            </a:r>
            <a:r>
              <a:rPr lang="de-DE" err="1">
                <a:cs typeface="Calibri" panose="020F0502020204030204"/>
              </a:rPr>
              <a:t>Geopackage</a:t>
            </a:r>
            <a:r>
              <a:rPr lang="de-DE">
                <a:cs typeface="Calibri" panose="020F0502020204030204"/>
              </a:rPr>
              <a:t> </a:t>
            </a:r>
            <a:r>
              <a:rPr lang="de-DE" err="1">
                <a:cs typeface="Calibri" panose="020F0502020204030204"/>
              </a:rPr>
              <a:t>or</a:t>
            </a:r>
            <a:r>
              <a:rPr lang="de-DE">
                <a:cs typeface="Calibri" panose="020F0502020204030204"/>
              </a:rPr>
              <a:t> </a:t>
            </a:r>
            <a:r>
              <a:rPr lang="de-DE" err="1">
                <a:cs typeface="Calibri" panose="020F0502020204030204"/>
              </a:rPr>
              <a:t>shapefile</a:t>
            </a:r>
            <a:r>
              <a:rPr lang="de-DE">
                <a:cs typeface="Calibri" panose="020F0502020204030204"/>
              </a:rPr>
              <a:t> </a:t>
            </a:r>
            <a:endParaRPr lang="de-DE">
              <a:cs typeface="Calibri" panose="020F0502020204030204"/>
            </a:endParaRPr>
          </a:p>
        </p:txBody>
      </p:sp>
      <p:pic>
        <p:nvPicPr>
          <p:cNvPr id="2" name="Grafik 4"/>
          <p:cNvPicPr>
            <a:picLocks noChangeAspect="1"/>
          </p:cNvPicPr>
          <p:nvPr/>
        </p:nvPicPr>
        <p:blipFill>
          <a:blip r:embed="rId2"/>
          <a:stretch>
            <a:fillRect/>
          </a:stretch>
        </p:blipFill>
        <p:spPr>
          <a:xfrm>
            <a:off x="4726952" y="5616229"/>
            <a:ext cx="2744050" cy="1185011"/>
          </a:xfrm>
          <a:prstGeom prst="rect">
            <a:avLst/>
          </a:prstGeom>
        </p:spPr>
      </p:pic>
      <p:sp>
        <p:nvSpPr>
          <p:cNvPr id="10" name="Ellipse 9"/>
          <p:cNvSpPr/>
          <p:nvPr/>
        </p:nvSpPr>
        <p:spPr>
          <a:xfrm>
            <a:off x="6969899" y="5658009"/>
            <a:ext cx="449036" cy="4286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5209776" y="5621589"/>
            <a:ext cx="381800" cy="3613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4922025" y="6315553"/>
            <a:ext cx="482653" cy="45103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7"/>
          <p:cNvSpPr>
            <a:spLocks noGrp="1"/>
          </p:cNvSpPr>
          <p:nvPr>
            <p:ph type="sldNum" sz="quarter" idx="12"/>
          </p:nvPr>
        </p:nvSpPr>
        <p:spPr/>
        <p:txBody>
          <a:bodyPr/>
          <a:lstStyle/>
          <a:p>
            <a:fld id="{48F63A3B-78C7-47BE-AE5E-E10140E04643}" type="slidenum">
              <a:rPr lang="en-US" dirty="0"/>
            </a:fld>
            <a:endParaRPr lang="en-US"/>
          </a:p>
        </p:txBody>
      </p:sp>
      <p:sp>
        <p:nvSpPr>
          <p:cNvPr id="7" name="Footer Placeholder 6"/>
          <p:cNvSpPr>
            <a:spLocks noGrp="1"/>
          </p:cNvSpPr>
          <p:nvPr>
            <p:ph type="ftr" sz="quarter" idx="11"/>
          </p:nvPr>
        </p:nvSpPr>
        <p:spPr>
          <a:xfrm>
            <a:off x="381000" y="635635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a:ea typeface="+mj-lt"/>
                <a:cs typeface="+mj-lt"/>
              </a:rPr>
              <a:t>Extracting the region of interest (</a:t>
            </a:r>
            <a:r>
              <a:rPr lang="en-US" err="1">
                <a:ea typeface="+mj-lt"/>
                <a:cs typeface="+mj-lt"/>
              </a:rPr>
              <a:t>roi</a:t>
            </a:r>
            <a:r>
              <a:rPr lang="en-US">
                <a:ea typeface="+mj-lt"/>
                <a:cs typeface="+mj-lt"/>
              </a:rPr>
              <a:t>)</a:t>
            </a:r>
            <a:endParaRPr lang="en-US">
              <a:cs typeface="Calibri Light" panose="020F0302020204030204"/>
            </a:endParaRPr>
          </a:p>
        </p:txBody>
      </p:sp>
      <p:sp>
        <p:nvSpPr>
          <p:cNvPr id="3" name="Inhaltsplatzhalter 2"/>
          <p:cNvSpPr>
            <a:spLocks noGrp="1"/>
          </p:cNvSpPr>
          <p:nvPr>
            <p:ph idx="1"/>
          </p:nvPr>
        </p:nvSpPr>
        <p:spPr>
          <a:xfrm>
            <a:off x="840541" y="3124168"/>
            <a:ext cx="10670141" cy="2918325"/>
          </a:xfrm>
        </p:spPr>
        <p:txBody>
          <a:bodyPr vert="horz" lIns="91440" tIns="45720" rIns="91440" bIns="45720" rtlCol="0" anchor="t">
            <a:normAutofit/>
          </a:bodyPr>
          <a:lstStyle/>
          <a:p>
            <a:pPr marL="0" indent="0">
              <a:buNone/>
            </a:pPr>
            <a:r>
              <a:rPr lang="de-DE" sz="1800">
                <a:latin typeface="Consolas" panose="020B0609020204030204"/>
                <a:ea typeface="+mn-lt"/>
                <a:cs typeface="+mn-lt"/>
              </a:rPr>
              <a:t>echo Enter </a:t>
            </a:r>
            <a:r>
              <a:rPr lang="de-DE" sz="1800" err="1">
                <a:latin typeface="Consolas" panose="020B0609020204030204"/>
                <a:ea typeface="+mn-lt"/>
                <a:cs typeface="+mn-lt"/>
              </a:rPr>
              <a:t>the</a:t>
            </a:r>
            <a:r>
              <a:rPr lang="de-DE" sz="1800">
                <a:latin typeface="Consolas" panose="020B0609020204030204"/>
                <a:ea typeface="+mn-lt"/>
                <a:cs typeface="+mn-lt"/>
              </a:rPr>
              <a:t> </a:t>
            </a:r>
            <a:r>
              <a:rPr lang="de-DE" sz="1800" err="1">
                <a:latin typeface="Consolas" panose="020B0609020204030204"/>
                <a:ea typeface="+mn-lt"/>
                <a:cs typeface="+mn-lt"/>
              </a:rPr>
              <a:t>region</a:t>
            </a:r>
            <a:r>
              <a:rPr lang="de-DE" sz="1800">
                <a:latin typeface="Consolas" panose="020B0609020204030204"/>
                <a:ea typeface="+mn-lt"/>
                <a:cs typeface="+mn-lt"/>
              </a:rPr>
              <a:t> </a:t>
            </a:r>
            <a:r>
              <a:rPr lang="de-DE" sz="1800" err="1">
                <a:latin typeface="Consolas" panose="020B0609020204030204"/>
                <a:ea typeface="+mn-lt"/>
                <a:cs typeface="+mn-lt"/>
              </a:rPr>
              <a:t>of</a:t>
            </a:r>
            <a:r>
              <a:rPr lang="de-DE" sz="1800">
                <a:latin typeface="Consolas" panose="020B0609020204030204"/>
                <a:ea typeface="+mn-lt"/>
                <a:cs typeface="+mn-lt"/>
              </a:rPr>
              <a:t> </a:t>
            </a:r>
            <a:r>
              <a:rPr lang="de-DE" sz="1800" err="1">
                <a:latin typeface="Consolas" panose="020B0609020204030204"/>
                <a:ea typeface="+mn-lt"/>
                <a:cs typeface="+mn-lt"/>
              </a:rPr>
              <a:t>interest</a:t>
            </a:r>
            <a:r>
              <a:rPr lang="de-DE" sz="1800">
                <a:latin typeface="Consolas" panose="020B0609020204030204"/>
                <a:ea typeface="+mn-lt"/>
                <a:cs typeface="+mn-lt"/>
              </a:rPr>
              <a:t> (</a:t>
            </a:r>
            <a:r>
              <a:rPr lang="de-DE" sz="1800" err="1">
                <a:latin typeface="Consolas" panose="020B0609020204030204"/>
                <a:ea typeface="+mn-lt"/>
                <a:cs typeface="+mn-lt"/>
              </a:rPr>
              <a:t>roi</a:t>
            </a:r>
            <a:r>
              <a:rPr lang="de-DE" sz="1800">
                <a:latin typeface="Consolas" panose="020B0609020204030204"/>
                <a:ea typeface="+mn-lt"/>
                <a:cs typeface="+mn-lt"/>
              </a:rPr>
              <a:t>): </a:t>
            </a:r>
            <a:endParaRPr lang="de-DE" sz="1800">
              <a:latin typeface="Consolas" panose="020B0609020204030204"/>
              <a:cs typeface="Calibri" panose="020F0502020204030204"/>
            </a:endParaRPr>
          </a:p>
          <a:p>
            <a:pPr marL="0" indent="0">
              <a:buNone/>
            </a:pPr>
            <a:r>
              <a:rPr lang="de-DE" sz="1800" err="1">
                <a:latin typeface="Consolas" panose="020B0609020204030204"/>
                <a:ea typeface="+mn-lt"/>
                <a:cs typeface="+mn-lt"/>
              </a:rPr>
              <a:t>set</a:t>
            </a:r>
            <a:r>
              <a:rPr lang="de-DE" sz="1800">
                <a:latin typeface="Consolas" panose="020B0609020204030204"/>
                <a:ea typeface="+mn-lt"/>
                <a:cs typeface="+mn-lt"/>
              </a:rPr>
              <a:t> /p </a:t>
            </a:r>
            <a:r>
              <a:rPr lang="de-DE" sz="1800" err="1">
                <a:latin typeface="Consolas" panose="020B0609020204030204"/>
                <a:ea typeface="+mn-lt"/>
                <a:cs typeface="+mn-lt"/>
              </a:rPr>
              <a:t>roi</a:t>
            </a:r>
            <a:r>
              <a:rPr lang="de-DE" sz="1800">
                <a:latin typeface="Consolas" panose="020B0609020204030204"/>
                <a:ea typeface="+mn-lt"/>
                <a:cs typeface="+mn-lt"/>
              </a:rPr>
              <a:t>=</a:t>
            </a:r>
            <a:endParaRPr lang="de-DE" sz="1800">
              <a:latin typeface="Consolas" panose="020B0609020204030204"/>
              <a:cs typeface="Calibri" panose="020F0502020204030204"/>
            </a:endParaRPr>
          </a:p>
          <a:p>
            <a:pPr marL="0" indent="0">
              <a:buNone/>
            </a:pPr>
            <a:endParaRPr lang="de-DE" sz="1800">
              <a:latin typeface="Consolas" panose="020B0609020204030204"/>
              <a:cs typeface="Calibri" panose="020F0502020204030204"/>
            </a:endParaRPr>
          </a:p>
          <a:p>
            <a:pPr marL="0" indent="0">
              <a:buNone/>
            </a:pPr>
            <a:r>
              <a:rPr lang="de-DE" sz="1800">
                <a:latin typeface="Consolas" panose="020B0609020204030204"/>
                <a:ea typeface="+mn-lt"/>
                <a:cs typeface="+mn-lt"/>
              </a:rPr>
              <a:t>ogr2ogr -f "ESRI </a:t>
            </a:r>
            <a:r>
              <a:rPr lang="de-DE" sz="1800" err="1">
                <a:latin typeface="Consolas" panose="020B0609020204030204"/>
                <a:ea typeface="+mn-lt"/>
                <a:cs typeface="+mn-lt"/>
              </a:rPr>
              <a:t>Shapefile</a:t>
            </a:r>
            <a:r>
              <a:rPr lang="de-DE" sz="1800">
                <a:latin typeface="Consolas" panose="020B0609020204030204"/>
                <a:ea typeface="+mn-lt"/>
                <a:cs typeface="+mn-lt"/>
              </a:rPr>
              <a:t>" ./</a:t>
            </a:r>
            <a:r>
              <a:rPr lang="de-DE" sz="1800" err="1">
                <a:latin typeface="Consolas" panose="020B0609020204030204"/>
                <a:ea typeface="+mn-lt"/>
                <a:cs typeface="+mn-lt"/>
              </a:rPr>
              <a:t>data</a:t>
            </a:r>
            <a:r>
              <a:rPr lang="de-DE" sz="1800">
                <a:latin typeface="Consolas" panose="020B0609020204030204"/>
                <a:ea typeface="+mn-lt"/>
                <a:cs typeface="+mn-lt"/>
              </a:rPr>
              <a:t>/%</a:t>
            </a:r>
            <a:r>
              <a:rPr lang="de-DE" sz="1800" err="1">
                <a:latin typeface="Consolas" panose="020B0609020204030204"/>
                <a:ea typeface="+mn-lt"/>
                <a:cs typeface="+mn-lt"/>
              </a:rPr>
              <a:t>roi</a:t>
            </a:r>
            <a:r>
              <a:rPr lang="de-DE" sz="1800">
                <a:latin typeface="Consolas" panose="020B0609020204030204"/>
                <a:ea typeface="+mn-lt"/>
                <a:cs typeface="+mn-lt"/>
              </a:rPr>
              <a:t>%.</a:t>
            </a:r>
            <a:r>
              <a:rPr lang="de-DE" sz="1800" err="1">
                <a:latin typeface="Consolas" panose="020B0609020204030204"/>
                <a:ea typeface="+mn-lt"/>
                <a:cs typeface="+mn-lt"/>
              </a:rPr>
              <a:t>shp</a:t>
            </a:r>
            <a:r>
              <a:rPr lang="de-DE" sz="1800">
                <a:latin typeface="Consolas" panose="020B0609020204030204"/>
                <a:ea typeface="+mn-lt"/>
                <a:cs typeface="+mn-lt"/>
              </a:rPr>
              <a:t> -</a:t>
            </a:r>
            <a:r>
              <a:rPr lang="de-DE" sz="1800" err="1">
                <a:latin typeface="Consolas" panose="020B0609020204030204"/>
                <a:ea typeface="+mn-lt"/>
                <a:cs typeface="+mn-lt"/>
              </a:rPr>
              <a:t>lco</a:t>
            </a:r>
            <a:r>
              <a:rPr lang="de-DE" sz="1800">
                <a:latin typeface="Consolas" panose="020B0609020204030204"/>
                <a:ea typeface="+mn-lt"/>
                <a:cs typeface="+mn-lt"/>
              </a:rPr>
              <a:t> ENCODING=UTF-8 -</a:t>
            </a:r>
            <a:r>
              <a:rPr lang="de-DE" sz="1800" err="1">
                <a:latin typeface="Consolas" panose="020B0609020204030204"/>
                <a:ea typeface="+mn-lt"/>
                <a:cs typeface="+mn-lt"/>
              </a:rPr>
              <a:t>t_srs</a:t>
            </a:r>
            <a:r>
              <a:rPr lang="de-DE" sz="1800">
                <a:latin typeface="Consolas" panose="020B0609020204030204"/>
                <a:ea typeface="+mn-lt"/>
                <a:cs typeface="+mn-lt"/>
              </a:rPr>
              <a:t> EPSG:25832 </a:t>
            </a:r>
            <a:br>
              <a:rPr lang="de-DE" sz="1800">
                <a:latin typeface="Consolas" panose="020B0609020204030204"/>
                <a:ea typeface="+mn-lt"/>
                <a:cs typeface="+mn-lt"/>
              </a:rPr>
            </a:br>
            <a:r>
              <a:rPr lang="de-DE" sz="1800">
                <a:latin typeface="Consolas" panose="020B0609020204030204"/>
                <a:ea typeface="+mn-lt"/>
                <a:cs typeface="+mn-lt"/>
              </a:rPr>
              <a:t>-</a:t>
            </a:r>
            <a:r>
              <a:rPr lang="de-DE" sz="1800" err="1">
                <a:latin typeface="Consolas" panose="020B0609020204030204"/>
                <a:ea typeface="+mn-lt"/>
                <a:cs typeface="+mn-lt"/>
              </a:rPr>
              <a:t>sql</a:t>
            </a:r>
            <a:r>
              <a:rPr lang="de-DE" sz="1800">
                <a:latin typeface="Consolas" panose="020B0609020204030204"/>
                <a:ea typeface="+mn-lt"/>
                <a:cs typeface="+mn-lt"/>
              </a:rPr>
              <a:t> "SELECT * FROM gadm36_DEU_3 WHERE NAME_3='%</a:t>
            </a:r>
            <a:r>
              <a:rPr lang="de-DE" sz="1800" err="1">
                <a:latin typeface="Consolas" panose="020B0609020204030204"/>
                <a:ea typeface="+mn-lt"/>
                <a:cs typeface="+mn-lt"/>
              </a:rPr>
              <a:t>roi</a:t>
            </a:r>
            <a:r>
              <a:rPr lang="de-DE" sz="1800">
                <a:latin typeface="Consolas" panose="020B0609020204030204"/>
                <a:ea typeface="+mn-lt"/>
                <a:cs typeface="+mn-lt"/>
              </a:rPr>
              <a:t>%'" ./</a:t>
            </a:r>
            <a:r>
              <a:rPr lang="de-DE" sz="1800" err="1">
                <a:latin typeface="Consolas" panose="020B0609020204030204"/>
                <a:ea typeface="+mn-lt"/>
                <a:cs typeface="+mn-lt"/>
              </a:rPr>
              <a:t>data</a:t>
            </a:r>
            <a:r>
              <a:rPr lang="de-DE" sz="1800">
                <a:latin typeface="Consolas" panose="020B0609020204030204"/>
                <a:ea typeface="+mn-lt"/>
                <a:cs typeface="+mn-lt"/>
              </a:rPr>
              <a:t>/gadm36_DEU.gpkg</a:t>
            </a:r>
            <a:endParaRPr lang="de-DE" sz="1800">
              <a:latin typeface="Consolas" panose="020B0609020204030204"/>
              <a:cs typeface="Calibri" panose="020F0502020204030204"/>
            </a:endParaRPr>
          </a:p>
        </p:txBody>
      </p:sp>
      <p:pic>
        <p:nvPicPr>
          <p:cNvPr id="4" name="Grafik 4"/>
          <p:cNvPicPr>
            <a:picLocks noChangeAspect="1"/>
          </p:cNvPicPr>
          <p:nvPr/>
        </p:nvPicPr>
        <p:blipFill>
          <a:blip r:embed="rId1"/>
          <a:stretch>
            <a:fillRect/>
          </a:stretch>
        </p:blipFill>
        <p:spPr>
          <a:xfrm>
            <a:off x="4726952" y="5584360"/>
            <a:ext cx="2744050" cy="1185011"/>
          </a:xfrm>
          <a:prstGeom prst="rect">
            <a:avLst/>
          </a:prstGeom>
        </p:spPr>
      </p:pic>
      <p:sp>
        <p:nvSpPr>
          <p:cNvPr id="6" name="Ellipse 5"/>
          <p:cNvSpPr/>
          <p:nvPr/>
        </p:nvSpPr>
        <p:spPr>
          <a:xfrm>
            <a:off x="4897212" y="6286738"/>
            <a:ext cx="489857" cy="43542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6" descr="Diagram&#10;&#10;Description automatically generated"/>
          <p:cNvPicPr>
            <a:picLocks noChangeAspect="1"/>
          </p:cNvPicPr>
          <p:nvPr/>
        </p:nvPicPr>
        <p:blipFill>
          <a:blip r:embed="rId2"/>
          <a:stretch>
            <a:fillRect/>
          </a:stretch>
        </p:blipFill>
        <p:spPr>
          <a:xfrm>
            <a:off x="3543200" y="1624273"/>
            <a:ext cx="5105601" cy="960186"/>
          </a:xfrm>
          <a:prstGeom prst="rect">
            <a:avLst/>
          </a:prstGeom>
        </p:spPr>
      </p:pic>
      <p:sp>
        <p:nvSpPr>
          <p:cNvPr id="7" name="TextBox 6"/>
          <p:cNvSpPr txBox="1"/>
          <p:nvPr/>
        </p:nvSpPr>
        <p:spPr>
          <a:xfrm>
            <a:off x="2301923" y="346198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b="1">
                <a:solidFill>
                  <a:srgbClr val="C00000"/>
                </a:solidFill>
              </a:rPr>
              <a:t>e.g. Heidelberg</a:t>
            </a:r>
            <a:endParaRPr lang="en-US" sz="1600" b="1">
              <a:solidFill>
                <a:srgbClr val="C00000"/>
              </a:solidFill>
            </a:endParaRPr>
          </a:p>
        </p:txBody>
      </p:sp>
      <p:sp>
        <p:nvSpPr>
          <p:cNvPr id="10" name="TextBox 9"/>
          <p:cNvSpPr txBox="1"/>
          <p:nvPr/>
        </p:nvSpPr>
        <p:spPr>
          <a:xfrm>
            <a:off x="4448694" y="4244677"/>
            <a:ext cx="2131719"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b="1">
                <a:solidFill>
                  <a:srgbClr val="C00000"/>
                </a:solidFill>
              </a:rPr>
              <a:t>./data/</a:t>
            </a:r>
            <a:r>
              <a:rPr lang="en-US" sz="1600" b="1" err="1">
                <a:solidFill>
                  <a:srgbClr val="C00000"/>
                </a:solidFill>
              </a:rPr>
              <a:t>Heidelberg.shp</a:t>
            </a:r>
            <a:endParaRPr lang="en-US" sz="1600" b="1">
              <a:solidFill>
                <a:srgbClr val="C00000"/>
              </a:solidFill>
              <a:cs typeface="Calibri" panose="020F0502020204030204"/>
            </a:endParaRPr>
          </a:p>
        </p:txBody>
      </p:sp>
      <p:sp>
        <p:nvSpPr>
          <p:cNvPr id="12" name="TextBox 11"/>
          <p:cNvSpPr txBox="1"/>
          <p:nvPr/>
        </p:nvSpPr>
        <p:spPr>
          <a:xfrm>
            <a:off x="6727168" y="4528780"/>
            <a:ext cx="889943"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100" b="1">
                <a:solidFill>
                  <a:srgbClr val="C00000"/>
                </a:solidFill>
              </a:rPr>
              <a:t>'Heidelberg'</a:t>
            </a:r>
            <a:endParaRPr lang="en-US" sz="1100" b="1">
              <a:solidFill>
                <a:srgbClr val="C00000"/>
              </a:solidFill>
              <a:cs typeface="Calibri" panose="020F0502020204030204"/>
            </a:endParaRPr>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
        <p:nvSpPr>
          <p:cNvPr id="8" name="Footer Placeholder 7"/>
          <p:cNvSpPr>
            <a:spLocks noGrp="1"/>
          </p:cNvSpPr>
          <p:nvPr>
            <p:ph type="ftr" sz="quarter" idx="11"/>
          </p:nvPr>
        </p:nvSpPr>
        <p:spPr>
          <a:xfrm>
            <a:off x="381000" y="6356350"/>
            <a:ext cx="4114800" cy="365125"/>
          </a:xfrm>
        </p:spPr>
        <p:txBody>
          <a:bodyPr/>
          <a:lstStyle/>
          <a:p>
            <a:pPr algn="l"/>
            <a:r>
              <a:rPr lang="en-US"/>
              <a:t>02.02.2022 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animBg="1"/>
    </p:bld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4299</Words>
  <Application>WPS Presentation</Application>
  <PresentationFormat>Widescreen</PresentationFormat>
  <Paragraphs>285</Paragraphs>
  <Slides>23</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Calibri</vt:lpstr>
      <vt:lpstr>Calibri Light</vt:lpstr>
      <vt:lpstr>Calibri</vt:lpstr>
      <vt:lpstr>Arial</vt:lpstr>
      <vt:lpstr>Consolas</vt:lpstr>
      <vt:lpstr>Microsoft YaHei</vt:lpstr>
      <vt:lpstr>Arial Unicode MS</vt:lpstr>
      <vt:lpstr>Office Theme</vt:lpstr>
      <vt:lpstr>Plants versus CO2</vt:lpstr>
      <vt:lpstr>Introduction </vt:lpstr>
      <vt:lpstr>NDVI</vt:lpstr>
      <vt:lpstr>NDVI</vt:lpstr>
      <vt:lpstr>Workflow </vt:lpstr>
      <vt:lpstr>Requirements </vt:lpstr>
      <vt:lpstr>Raster data from Sentinel 2</vt:lpstr>
      <vt:lpstr>PowerPoint 演示文稿</vt:lpstr>
      <vt:lpstr>Extracting the region of interest (roi)</vt:lpstr>
      <vt:lpstr>PowerPoint 演示文稿</vt:lpstr>
      <vt:lpstr>Comparison: Raster Calculator</vt:lpstr>
      <vt:lpstr>Comparison: Raster Calculator</vt:lpstr>
      <vt:lpstr>Comparison: Raster Calculator</vt:lpstr>
      <vt:lpstr>PowerPoint 演示文稿</vt:lpstr>
      <vt:lpstr>PowerPoint 演示文稿</vt:lpstr>
      <vt:lpstr>PowerPoint 演示文稿</vt:lpstr>
      <vt:lpstr>Calculations in Excel</vt:lpstr>
      <vt:lpstr>Results</vt:lpstr>
      <vt:lpstr>Discussion: problems/limitations</vt:lpstr>
      <vt:lpstr>PowerPoint 演示文稿</vt:lpstr>
      <vt:lpstr>List of sources</vt:lpstr>
      <vt:lpstr>Thank you  very much for  your attention!</vt:lpstr>
      <vt:lpstr>Structure of required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GrHalbgott</cp:lastModifiedBy>
  <cp:revision>273</cp:revision>
  <dcterms:created xsi:type="dcterms:W3CDTF">2022-01-28T12:46:00Z</dcterms:created>
  <dcterms:modified xsi:type="dcterms:W3CDTF">2022-02-02T08:09:11Z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B8703787452C42A38630D70C33A25707</vt:lpwstr>
  </property>
  <property fmtid="{D5CDD505-2E9C-101B-9397-08002B2CF9AE}" pid="3" name="KSOProductBuildVer">
    <vt:lpwstr>1033-11.2.0.10463</vt:lpwstr>
  </property>
</Properties>
</file>